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Tino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E1D2DB-3544-4D85-B898-E82E2484CA74}">
  <a:tblStyle styleId="{37E1D2DB-3544-4D85-B898-E82E2484CA7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3D66D43B-5BEB-42D3-9460-050045B282F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DF1E8"/>
          </a:solidFill>
        </a:fill>
      </a:tcStyle>
    </a:wholeTbl>
    <a:band1H>
      <a:tcTxStyle/>
      <a:tcStyle>
        <a:fill>
          <a:solidFill>
            <a:srgbClr val="DAE2CD"/>
          </a:solidFill>
        </a:fill>
      </a:tcStyle>
    </a:band1H>
    <a:band2H>
      <a:tcTxStyle/>
    </a:band2H>
    <a:band1V>
      <a:tcTxStyle/>
      <a:tcStyle>
        <a:fill>
          <a:solidFill>
            <a:srgbClr val="DAE2CD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DF1E8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DF1E8"/>
          </a:solidFill>
        </a:fill>
      </a:tcStyle>
    </a:firstRow>
    <a:neCell>
      <a:tcTxStyle/>
    </a:neCell>
    <a:nwCell>
      <a:tcTxStyle/>
    </a:nwCell>
  </a:tblStyle>
  <a:tblStyle styleId="{F0DFAD51-B764-4C1B-91B5-9AECA2B5BDE5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fill>
          <a:solidFill>
            <a:srgbClr val="CDD7E6"/>
          </a:solidFill>
        </a:fill>
      </a:tcStyle>
    </a:band1H>
    <a:band2H>
      <a:tcTxStyle/>
    </a:band2H>
    <a:band1V>
      <a:tcTxStyle/>
      <a:tcStyle>
        <a:fill>
          <a:solidFill>
            <a:srgbClr val="CDD7E6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7ECF3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7ECF3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inos-bold.fntdata"/><Relationship Id="rId16" Type="http://schemas.openxmlformats.org/officeDocument/2006/relationships/font" Target="fonts/Tino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Tinos-boldItalic.fntdata"/><Relationship Id="rId6" Type="http://schemas.openxmlformats.org/officeDocument/2006/relationships/slide" Target="slides/slide1.xml"/><Relationship Id="rId18" Type="http://schemas.openxmlformats.org/officeDocument/2006/relationships/font" Target="fonts/Tino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各重點封面">
  <p:cSld name="各重點封面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584386" y="1162465"/>
            <a:ext cx="3514388" cy="2783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5774635" y="2221800"/>
            <a:ext cx="2216426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純文字">
  <p:cSld name="講解純文字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1664750" y="1466454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556175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4990038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556175" y="766554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程式碼">
  <p:cSld name="講解程式碼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534689" y="1453284"/>
            <a:ext cx="6774424" cy="29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1534688" y="644056"/>
            <a:ext cx="6774423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1">
  <p:cSld name="講解版面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920700" y="1579908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1556175" y="1579907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2">
  <p:cSld name="講解版面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594325" y="1609725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990038" y="160972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zh-TW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3781" y="592690"/>
            <a:ext cx="6925089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 b="1" i="0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4294967295" type="ctrTitle"/>
          </p:nvPr>
        </p:nvSpPr>
        <p:spPr>
          <a:xfrm>
            <a:off x="1552698" y="1859594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4400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i="0" lang="zh-TW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b="1" i="0" lang="zh-TW" sz="6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3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解題-位元加法</a:t>
            </a:r>
            <a:endParaRPr b="0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898454" y="4178733"/>
            <a:ext cx="36968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freepik from 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3110" y="1019575"/>
            <a:ext cx="2587118" cy="2587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/>
        </p:nvSpPr>
        <p:spPr>
          <a:xfrm>
            <a:off x="5179042" y="791455"/>
            <a:ext cx="3486788" cy="414169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167379" y="909827"/>
            <a:ext cx="839229" cy="32035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Noto Sans Symbols"/>
              <a:buNone/>
            </a:pPr>
            <a:r>
              <a:rPr b="1" i="0" lang="zh-TW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參考解答</a:t>
            </a:r>
            <a:endParaRPr b="1" i="0" sz="5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23" name="Google Shape;123;p16"/>
          <p:cNvGrpSpPr/>
          <p:nvPr/>
        </p:nvGrpSpPr>
        <p:grpSpPr>
          <a:xfrm>
            <a:off x="5223956" y="833603"/>
            <a:ext cx="3403453" cy="4061127"/>
            <a:chOff x="5209776" y="818235"/>
            <a:chExt cx="3403453" cy="4061127"/>
          </a:xfrm>
        </p:grpSpPr>
        <p:pic>
          <p:nvPicPr>
            <p:cNvPr id="124" name="Google Shape;12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09776" y="1681763"/>
              <a:ext cx="3403453" cy="319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6"/>
            <p:cNvPicPr preferRelativeResize="0"/>
            <p:nvPr/>
          </p:nvPicPr>
          <p:blipFill rotWithShape="1">
            <a:blip r:embed="rId4">
              <a:alphaModFix/>
            </a:blip>
            <a:srcRect b="743" l="9459" r="1" t="82017"/>
            <a:stretch/>
          </p:blipFill>
          <p:spPr>
            <a:xfrm>
              <a:off x="5209776" y="818235"/>
              <a:ext cx="3403453" cy="8635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" name="Google Shape;126;p16"/>
          <p:cNvGrpSpPr/>
          <p:nvPr/>
        </p:nvGrpSpPr>
        <p:grpSpPr>
          <a:xfrm>
            <a:off x="1406180" y="105301"/>
            <a:ext cx="3619180" cy="4774061"/>
            <a:chOff x="1298603" y="84524"/>
            <a:chExt cx="3619180" cy="4774061"/>
          </a:xfrm>
        </p:grpSpPr>
        <p:sp>
          <p:nvSpPr>
            <p:cNvPr id="127" name="Google Shape;127;p16"/>
            <p:cNvSpPr/>
            <p:nvPr/>
          </p:nvSpPr>
          <p:spPr>
            <a:xfrm>
              <a:off x="1298603" y="84524"/>
              <a:ext cx="3619180" cy="47740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16"/>
            <p:cNvPicPr preferRelativeResize="0"/>
            <p:nvPr/>
          </p:nvPicPr>
          <p:blipFill rotWithShape="1">
            <a:blip r:embed="rId4">
              <a:alphaModFix/>
            </a:blip>
            <a:srcRect b="18281" l="230" r="0" t="0"/>
            <a:stretch/>
          </p:blipFill>
          <p:spPr>
            <a:xfrm>
              <a:off x="1390811" y="99892"/>
              <a:ext cx="3465498" cy="3782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6"/>
            <p:cNvPicPr preferRelativeResize="0"/>
            <p:nvPr/>
          </p:nvPicPr>
          <p:blipFill rotWithShape="1">
            <a:blip r:embed="rId5">
              <a:alphaModFix/>
            </a:blip>
            <a:srcRect b="0" l="0" r="11175" t="0"/>
            <a:stretch/>
          </p:blipFill>
          <p:spPr>
            <a:xfrm>
              <a:off x="1375443" y="4353655"/>
              <a:ext cx="3480866" cy="5049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16"/>
          <p:cNvSpPr/>
          <p:nvPr/>
        </p:nvSpPr>
        <p:spPr>
          <a:xfrm>
            <a:off x="1859536" y="3926226"/>
            <a:ext cx="2681728" cy="415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4618104" y="791455"/>
            <a:ext cx="605852" cy="4141695"/>
          </a:xfrm>
          <a:prstGeom prst="leftBrace">
            <a:avLst>
              <a:gd fmla="val 49338" name="adj1"/>
              <a:gd fmla="val 8122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1584675" y="911151"/>
            <a:ext cx="68127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在計算機概論的課堂上，老師正在教二進位的加法，而二進位的加法計算方式和十進位有些類似，只不過變成</a:t>
            </a:r>
            <a:r>
              <a:rPr b="0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遇到2就要進位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，如以下範例：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3">
            <a:alphaModFix/>
          </a:blip>
          <a:srcRect b="25999" l="0" r="23946" t="21677"/>
          <a:stretch/>
        </p:blipFill>
        <p:spPr>
          <a:xfrm>
            <a:off x="2735465" y="1668717"/>
            <a:ext cx="4339530" cy="139081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1498869" y="3232319"/>
            <a:ext cx="68127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今天老師決定讓同學分組進行一個小遊戲，每組都會拿到一些二進位整數字卡，和一張答案卡，而同學的目標便是找到其中幾張字卡，它們的</a:t>
            </a:r>
            <a:r>
              <a:rPr b="0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總和與答案卡相等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，請你寫一個程式幫助A組同學完成這個遊戲。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1659279" y="812791"/>
            <a:ext cx="6642851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每筆測試資料為</a:t>
            </a:r>
            <a:r>
              <a:rPr b="1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＋2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列。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第一列有一個正整數</a:t>
            </a:r>
            <a:r>
              <a:rPr b="0" i="1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（1 ≤ 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≤ 100），代表有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張二進位整數字卡。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緊接著</a:t>
            </a:r>
            <a:r>
              <a:rPr b="0" i="1" lang="zh-TW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zh-TW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列，每列都有一個正整數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，代表二進位整數字卡上的數字，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最多15個位元。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最後一列有一個</a:t>
            </a:r>
            <a:r>
              <a:rPr b="0" i="1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位元的二進位正整數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（1 ≤ 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≤ 19），代表答案卡上的數字，答案卡上的數字不會是0。</a:t>
            </a:r>
            <a:endParaRPr b="0" i="0" sz="1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1659279" y="2773126"/>
            <a:ext cx="335071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對每筆資料請輸出一列。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若某些二進位整數字卡上的數字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總和可以等於答案卡則輸出YES，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否則輸出NO。</a:t>
            </a:r>
            <a:endParaRPr b="0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59" name="Google Shape;59;p9"/>
          <p:cNvGraphicFramePr/>
          <p:nvPr/>
        </p:nvGraphicFramePr>
        <p:xfrm>
          <a:off x="5257735" y="285602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{37E1D2DB-3544-4D85-B898-E82E2484CA74}</a:tableStyleId>
              </a:tblPr>
              <a:tblGrid>
                <a:gridCol w="1368050"/>
                <a:gridCol w="1342550"/>
              </a:tblGrid>
              <a:tr h="94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i="0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i="0" sz="1600" u="none" cap="none" strike="noStrike">
                        <a:solidFill>
                          <a:srgbClr val="00B0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b="0" i="0" sz="1600" u="none" cap="none" strike="noStrike">
                        <a:solidFill>
                          <a:srgbClr val="00B0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rPr b="1" i="0" lang="zh-TW" sz="5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5" name="Google Shape;65;p10"/>
          <p:cNvSpPr txBox="1"/>
          <p:nvPr>
            <p:ph idx="1" type="subTitle"/>
          </p:nvPr>
        </p:nvSpPr>
        <p:spPr>
          <a:xfrm>
            <a:off x="4893956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 重點一</a:t>
            </a:r>
            <a:r>
              <a:rPr b="1" i="0" lang="zh-TW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endParaRPr b="1" i="0" sz="2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動態規劃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 重點二</a:t>
            </a:r>
            <a:endParaRPr b="1" i="0" sz="2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icrosoft JhengHei"/>
              <a:buNone/>
            </a:pPr>
            <a:r>
              <a:rPr b="1" i="0" lang="zh-TW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搜尋解答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4533579" y="4224837"/>
            <a:ext cx="40847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smalllikeart from 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6083" y="1244028"/>
            <a:ext cx="2636397" cy="263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4" name="Google Shape;74;p1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動態規劃</a:t>
            </a:r>
            <a:endParaRPr sz="2400"/>
          </a:p>
        </p:txBody>
      </p:sp>
      <p:sp>
        <p:nvSpPr>
          <p:cNvPr id="75" name="Google Shape;75;p11"/>
          <p:cNvSpPr txBox="1"/>
          <p:nvPr/>
        </p:nvSpPr>
        <p:spPr>
          <a:xfrm>
            <a:off x="1778303" y="1419275"/>
            <a:ext cx="651276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（一）先將所有二進位的數字轉為十進位。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（二）將可拼出的數字放入vector中，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　　並使用一個陣列DP[i]來記錄當前是否可以拼出數值為i的答案。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729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rgbClr val="24272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（三）將下一個數字與vector中數字組合，形成新數字。</a:t>
            </a:r>
            <a:endParaRPr b="1" i="0" sz="1600" u="none" cap="none" strike="noStrike">
              <a:solidFill>
                <a:srgbClr val="24272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76" name="Google Shape;76;p11"/>
          <p:cNvGraphicFramePr/>
          <p:nvPr/>
        </p:nvGraphicFramePr>
        <p:xfrm>
          <a:off x="2540894" y="283919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{37E1D2DB-3544-4D85-B898-E82E2484CA74}</a:tableStyleId>
              </a:tblPr>
              <a:tblGrid>
                <a:gridCol w="1097025"/>
                <a:gridCol w="784100"/>
              </a:tblGrid>
              <a:tr h="127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i="0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zh-TW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i="0" sz="1600" u="none" cap="none" strike="noStrike">
                        <a:solidFill>
                          <a:srgbClr val="00B0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zh-TW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zh-TW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b="1" sz="18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十進位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0B0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zh-TW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zh-TW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zh-TW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1" sz="16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77" name="Google Shape;77;p11"/>
          <p:cNvPicPr preferRelativeResize="0"/>
          <p:nvPr/>
        </p:nvPicPr>
        <p:blipFill rotWithShape="1">
          <a:blip r:embed="rId3">
            <a:alphaModFix/>
          </a:blip>
          <a:srcRect b="2119" l="880" r="2073" t="0"/>
          <a:stretch/>
        </p:blipFill>
        <p:spPr>
          <a:xfrm>
            <a:off x="4937414" y="2612688"/>
            <a:ext cx="3123137" cy="1731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3" name="Google Shape;83;p12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動態規劃</a:t>
            </a:r>
            <a:endParaRPr sz="2400"/>
          </a:p>
        </p:txBody>
      </p:sp>
      <p:sp>
        <p:nvSpPr>
          <p:cNvPr id="84" name="Google Shape;84;p12"/>
          <p:cNvSpPr txBox="1"/>
          <p:nvPr/>
        </p:nvSpPr>
        <p:spPr>
          <a:xfrm>
            <a:off x="1778303" y="1419275"/>
            <a:ext cx="651276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（一）先將所有二進位的數字轉為十進位。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（二）將可拼出的數字放入vector中，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　　並使用一個陣列DP[i]來記錄當前是否可以拼出數值為i的答案。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（三）將下一個數字與vector中數字組合，形成新數字。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3091164" y="2770824"/>
            <a:ext cx="5081811" cy="1354217"/>
          </a:xfrm>
          <a:prstGeom prst="rect">
            <a:avLst/>
          </a:prstGeom>
          <a:solidFill>
            <a:srgbClr val="DFA2A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729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rgbClr val="24272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　須避免將相同的數字重複放入vector中，以免增加過多不必要的計算。</a:t>
            </a:r>
            <a:endParaRPr b="1" i="0" sz="1600" u="none" cap="none" strike="noStrike">
              <a:solidFill>
                <a:srgbClr val="24272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729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rgbClr val="24272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　使用一個DP[i]的陣列來記錄數字是否曾經出現，若i已經出現過了，表示vector中已經有i這個數字，則不要將i重複放入vector中。</a:t>
            </a:r>
            <a:endParaRPr b="1" i="0" sz="1600" u="none" cap="none" strike="noStrike">
              <a:solidFill>
                <a:srgbClr val="24272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1778303" y="3263792"/>
            <a:ext cx="1119883" cy="368283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b="1" i="0" lang="zh-TW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重點提醒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2" name="Google Shape;92;p1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動態規劃</a:t>
            </a:r>
            <a:endParaRPr sz="2400"/>
          </a:p>
        </p:txBody>
      </p:sp>
      <p:sp>
        <p:nvSpPr>
          <p:cNvPr id="93" name="Google Shape;93;p13"/>
          <p:cNvSpPr txBox="1"/>
          <p:nvPr/>
        </p:nvSpPr>
        <p:spPr>
          <a:xfrm>
            <a:off x="1778303" y="1419275"/>
            <a:ext cx="651276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（一）先將所有二進位的數字轉為十進位。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（二）將可拼出的數字放入vector中，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　　並使用一個陣列DP[i]來記錄當前是否可以拼出數值為i的答案。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（三）將下一個數字與vector中數字組合，形成新數字。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94" name="Google Shape;94;p13"/>
          <p:cNvGraphicFramePr/>
          <p:nvPr/>
        </p:nvGraphicFramePr>
        <p:xfrm>
          <a:off x="2594667" y="33735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{3D66D43B-5BEB-42D3-9460-050045B282F8}</a:tableStyleId>
              </a:tblPr>
              <a:tblGrid>
                <a:gridCol w="680950"/>
                <a:gridCol w="680950"/>
                <a:gridCol w="680950"/>
                <a:gridCol w="680950"/>
                <a:gridCol w="680950"/>
                <a:gridCol w="680950"/>
                <a:gridCol w="680950"/>
                <a:gridCol w="6809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i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DP[ i ]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</a:tr>
            </a:tbl>
          </a:graphicData>
        </a:graphic>
      </p:graphicFrame>
      <p:sp>
        <p:nvSpPr>
          <p:cNvPr id="95" name="Google Shape;95;p13"/>
          <p:cNvSpPr txBox="1"/>
          <p:nvPr/>
        </p:nvSpPr>
        <p:spPr>
          <a:xfrm>
            <a:off x="1663043" y="2841456"/>
            <a:ext cx="729984" cy="338554"/>
          </a:xfrm>
          <a:prstGeom prst="rect">
            <a:avLst/>
          </a:prstGeom>
          <a:solidFill>
            <a:srgbClr val="ADCCE5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放入1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6" name="Google Shape;96;p13"/>
          <p:cNvGraphicFramePr/>
          <p:nvPr/>
        </p:nvGraphicFramePr>
        <p:xfrm>
          <a:off x="2594671" y="28319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{F0DFAD51-B764-4C1B-91B5-9AECA2B5BDE5}</a:tableStyleId>
              </a:tblPr>
              <a:tblGrid>
                <a:gridCol w="683725"/>
                <a:gridCol w="683725"/>
              </a:tblGrid>
              <a:tr h="357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zh-TW" sz="1400" u="none" cap="none" strike="noStrike"/>
                        <a:t>vector</a:t>
                      </a:r>
                      <a:endParaRPr b="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zh-TW" sz="16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endParaRPr b="0" sz="16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2" name="Google Shape;102;p14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動態規劃</a:t>
            </a:r>
            <a:endParaRPr sz="2400"/>
          </a:p>
        </p:txBody>
      </p:sp>
      <p:sp>
        <p:nvSpPr>
          <p:cNvPr id="103" name="Google Shape;103;p14"/>
          <p:cNvSpPr txBox="1"/>
          <p:nvPr/>
        </p:nvSpPr>
        <p:spPr>
          <a:xfrm>
            <a:off x="1778303" y="1419275"/>
            <a:ext cx="651276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（一）先將所有二進位的數字轉為十進位。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（二）將可拼出的數字放入vector中，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　　並使用一個陣列DP[i]來記錄當前是否可以拼出數值為i的答案。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（三）將下一個數字與vector中數字組合，形成新數字。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04" name="Google Shape;104;p14"/>
          <p:cNvGraphicFramePr/>
          <p:nvPr/>
        </p:nvGraphicFramePr>
        <p:xfrm>
          <a:off x="2594667" y="33735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{3D66D43B-5BEB-42D3-9460-050045B282F8}</a:tableStyleId>
              </a:tblPr>
              <a:tblGrid>
                <a:gridCol w="680950"/>
                <a:gridCol w="680950"/>
                <a:gridCol w="680950"/>
                <a:gridCol w="680950"/>
                <a:gridCol w="680950"/>
                <a:gridCol w="680950"/>
                <a:gridCol w="680950"/>
                <a:gridCol w="6809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i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4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DP[ i ]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</a:tr>
            </a:tbl>
          </a:graphicData>
        </a:graphic>
      </p:graphicFrame>
      <p:sp>
        <p:nvSpPr>
          <p:cNvPr id="105" name="Google Shape;105;p14"/>
          <p:cNvSpPr txBox="1"/>
          <p:nvPr/>
        </p:nvSpPr>
        <p:spPr>
          <a:xfrm>
            <a:off x="1655359" y="2841456"/>
            <a:ext cx="729984" cy="338554"/>
          </a:xfrm>
          <a:prstGeom prst="rect">
            <a:avLst/>
          </a:prstGeom>
          <a:solidFill>
            <a:srgbClr val="ADCCE5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放入2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" name="Google Shape;106;p14"/>
          <p:cNvGraphicFramePr/>
          <p:nvPr/>
        </p:nvGraphicFramePr>
        <p:xfrm>
          <a:off x="2594669" y="28319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{F0DFAD51-B764-4C1B-91B5-9AECA2B5BDE5}</a:tableStyleId>
              </a:tblPr>
              <a:tblGrid>
                <a:gridCol w="682600"/>
                <a:gridCol w="682600"/>
                <a:gridCol w="682600"/>
                <a:gridCol w="682600"/>
              </a:tblGrid>
              <a:tr h="357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zh-TW" sz="1400" u="none" cap="none" strike="noStrike"/>
                        <a:t>vector</a:t>
                      </a:r>
                      <a:endParaRPr b="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zh-TW" sz="1600" u="none" cap="none" strike="noStrike"/>
                        <a:t>1</a:t>
                      </a:r>
                      <a:endParaRPr b="0" sz="16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zh-TW" sz="1600" u="none" cap="none" strike="noStrike">
                          <a:solidFill>
                            <a:srgbClr val="FF0000"/>
                          </a:solidFill>
                        </a:rPr>
                        <a:t>2</a:t>
                      </a:r>
                      <a:endParaRPr b="0" sz="16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zh-TW" sz="1600" u="none" cap="none" strike="noStrike">
                          <a:solidFill>
                            <a:srgbClr val="FF0000"/>
                          </a:solidFill>
                        </a:rPr>
                        <a:t>3</a:t>
                      </a:r>
                      <a:endParaRPr b="0" sz="16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搜尋解答</a:t>
            </a:r>
            <a:endParaRPr sz="2400"/>
          </a:p>
        </p:txBody>
      </p:sp>
      <p:sp>
        <p:nvSpPr>
          <p:cNvPr id="113" name="Google Shape;113;p15"/>
          <p:cNvSpPr/>
          <p:nvPr/>
        </p:nvSpPr>
        <p:spPr>
          <a:xfrm>
            <a:off x="1692947" y="1526852"/>
            <a:ext cx="66628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求得DP[i]的陣列之後，我們只需要檢查DP[ans]是否有出現過即可。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14" name="Google Shape;114;p15"/>
          <p:cNvGraphicFramePr/>
          <p:nvPr/>
        </p:nvGraphicFramePr>
        <p:xfrm>
          <a:off x="2140735" y="20749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{3D66D43B-5BEB-42D3-9460-050045B282F8}</a:tableStyleId>
              </a:tblPr>
              <a:tblGrid>
                <a:gridCol w="680950"/>
                <a:gridCol w="680950"/>
                <a:gridCol w="680950"/>
                <a:gridCol w="680950"/>
                <a:gridCol w="680950"/>
                <a:gridCol w="680950"/>
                <a:gridCol w="680950"/>
                <a:gridCol w="6809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i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1E0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DP[ i ]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FF0000"/>
                          </a:solidFill>
                        </a:rPr>
                        <a:t>0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" name="Google Shape;115;p15"/>
          <p:cNvGraphicFramePr/>
          <p:nvPr/>
        </p:nvGraphicFramePr>
        <p:xfrm>
          <a:off x="3509271" y="302623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{37E1D2DB-3544-4D85-B898-E82E2484CA74}</a:tableStyleId>
              </a:tblPr>
              <a:tblGrid>
                <a:gridCol w="1368050"/>
                <a:gridCol w="1342550"/>
              </a:tblGrid>
              <a:tr h="94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