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Tinos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E410E06-DE8F-4BA8-A857-E8F78DD0BCA0}">
  <a:tblStyle styleId="{6E410E06-DE8F-4BA8-A857-E8F78DD0BCA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Tinos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Tinos-italic.fntdata"/><Relationship Id="rId14" Type="http://schemas.openxmlformats.org/officeDocument/2006/relationships/font" Target="fonts/Tinos-bold.fntdata"/><Relationship Id="rId16" Type="http://schemas.openxmlformats.org/officeDocument/2006/relationships/font" Target="fonts/Tino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" name="Google Shape;3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" name="Google Shape;3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" name="Google Shape;4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" name="Google Shape;5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各重點封面">
  <p:cSld name="各重點封面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8684918" y="4749900"/>
            <a:ext cx="459082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 </a:t>
            </a:r>
            <a:fld id="{00000000-1234-1234-1234-123412341234}" type="slidenum">
              <a:rPr lang="zh-TW">
                <a:latin typeface="Tinos"/>
                <a:ea typeface="Tinos"/>
                <a:cs typeface="Tinos"/>
                <a:sym typeface="Tinos"/>
              </a:rPr>
              <a:t>‹#›</a:t>
            </a:fld>
            <a:endParaRPr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12" name="Google Shape;12;p2"/>
          <p:cNvSpPr txBox="1"/>
          <p:nvPr>
            <p:ph idx="1" type="body"/>
          </p:nvPr>
        </p:nvSpPr>
        <p:spPr>
          <a:xfrm>
            <a:off x="1584386" y="1162465"/>
            <a:ext cx="3514388" cy="2783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crosoft JhengHei"/>
              <a:buNone/>
              <a:defRPr b="0" i="0" sz="1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type="title"/>
          </p:nvPr>
        </p:nvSpPr>
        <p:spPr>
          <a:xfrm>
            <a:off x="5774635" y="2221800"/>
            <a:ext cx="2216426" cy="69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40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講解純文字">
  <p:cSld name="講解純文字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723418" y="4749900"/>
            <a:ext cx="420582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16" name="Google Shape;16;p3"/>
          <p:cNvCxnSpPr/>
          <p:nvPr/>
        </p:nvCxnSpPr>
        <p:spPr>
          <a:xfrm>
            <a:off x="1664750" y="1466454"/>
            <a:ext cx="65262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p3"/>
          <p:cNvSpPr txBox="1"/>
          <p:nvPr>
            <p:ph idx="1" type="body"/>
          </p:nvPr>
        </p:nvSpPr>
        <p:spPr>
          <a:xfrm>
            <a:off x="1556175" y="1588704"/>
            <a:ext cx="3182937" cy="2614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4335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610"/>
              <a:buFont typeface="Noto Sans Symbols"/>
              <a:buChar char="⮚"/>
              <a:defRPr b="1" i="0" sz="18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AutoNum type="arabicPeriod"/>
              <a:defRPr b="1" i="0" sz="16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2" type="body"/>
          </p:nvPr>
        </p:nvSpPr>
        <p:spPr>
          <a:xfrm>
            <a:off x="4990038" y="1588704"/>
            <a:ext cx="3182937" cy="2614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4335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610"/>
              <a:buFont typeface="Noto Sans Symbols"/>
              <a:buChar char="⮚"/>
              <a:defRPr b="1" i="0" sz="18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AutoNum type="arabicPeriod"/>
              <a:defRPr b="1" i="0" sz="16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type="title"/>
          </p:nvPr>
        </p:nvSpPr>
        <p:spPr>
          <a:xfrm>
            <a:off x="1556175" y="766554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◆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講解程式碼">
  <p:cSld name="講解程式碼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742670" y="4749900"/>
            <a:ext cx="40133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1534689" y="1453284"/>
            <a:ext cx="6774424" cy="29497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crosoft JhengHei"/>
              <a:buNone/>
              <a:defRPr b="0" i="0" sz="1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1534688" y="644056"/>
            <a:ext cx="6774423" cy="6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◆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講解版面2">
  <p:cSld name="講解版面2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◆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617618" y="4749900"/>
            <a:ext cx="459082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 </a:t>
            </a:r>
            <a:fld id="{00000000-1234-1234-1234-123412341234}" type="slidenum">
              <a:rPr lang="zh-TW">
                <a:latin typeface="Tinos"/>
                <a:ea typeface="Tinos"/>
                <a:cs typeface="Tinos"/>
                <a:sym typeface="Tinos"/>
              </a:rPr>
              <a:t>‹#›</a:t>
            </a:fld>
            <a:endParaRPr b="1" i="0" sz="1400" u="none" cap="none" strike="noStrike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1594325" y="1609725"/>
            <a:ext cx="3270250" cy="2614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crosoft JhengHei"/>
              <a:buNone/>
              <a:defRPr b="0" i="0" sz="1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990038" y="1609724"/>
            <a:ext cx="3182937" cy="2614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4335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610"/>
              <a:buFont typeface="Noto Sans Symbols"/>
              <a:buChar char="⮚"/>
              <a:defRPr b="1" i="0" sz="18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AutoNum type="arabicPeriod"/>
              <a:defRPr b="1" i="0" sz="16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4.jp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bro.png" id="6" name="Google Shape;6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idx="12" type="sldNum"/>
          </p:nvPr>
        </p:nvSpPr>
        <p:spPr>
          <a:xfrm>
            <a:off x="8617618" y="4749900"/>
            <a:ext cx="459082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 </a:t>
            </a:r>
            <a:fld id="{00000000-1234-1234-1234-123412341234}" type="slidenum">
              <a:rPr lang="zh-TW">
                <a:latin typeface="Tinos"/>
                <a:ea typeface="Tinos"/>
                <a:cs typeface="Tinos"/>
                <a:sym typeface="Tinos"/>
              </a:rPr>
              <a:t>‹#›</a:t>
            </a:fld>
            <a:endParaRPr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8" name="Google Shape;8;p1"/>
          <p:cNvSpPr/>
          <p:nvPr/>
        </p:nvSpPr>
        <p:spPr>
          <a:xfrm>
            <a:off x="0" y="4856177"/>
            <a:ext cx="3381054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icrosoft JhengHei"/>
              <a:buNone/>
            </a:pPr>
            <a:r>
              <a:rPr b="1" i="0" lang="zh-TW" sz="13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臺灣國際資訊奧林匹亞競賽 (TOI) 推廣計畫 </a:t>
            </a:r>
            <a:endParaRPr/>
          </a:p>
        </p:txBody>
      </p:sp>
      <p:sp>
        <p:nvSpPr>
          <p:cNvPr id="9" name="Google Shape;9;p1"/>
          <p:cNvSpPr txBox="1"/>
          <p:nvPr>
            <p:ph type="title"/>
          </p:nvPr>
        </p:nvSpPr>
        <p:spPr>
          <a:xfrm>
            <a:off x="1423781" y="592690"/>
            <a:ext cx="6925089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◆"/>
              <a:defRPr b="1" i="0" sz="2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hyperlink" Target="http://www.flaticon.com/?fbclid=IwAR3_xJEOVQxO0E7epvyDoEvq_sdyU6Zh-l8-UlNq7ydRGfbnTuC3gv_s4do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hyperlink" Target="http://www.flaticon.com/?fbclid=IwAR3_xJEOVQxO0E7epvyDoEvq_sdyU6Zh-l8-UlNq7ydRGfbnTuC3gv_s4do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hyperlink" Target="http://www.flaticon.com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idx="4294967295" type="ctrTitle"/>
          </p:nvPr>
        </p:nvSpPr>
        <p:spPr>
          <a:xfrm>
            <a:off x="1560382" y="1602769"/>
            <a:ext cx="5307900" cy="18390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44000" lvl="0" marL="14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None/>
            </a:pPr>
            <a:r>
              <a:rPr b="1" i="0" lang="zh-TW" sz="5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TOI推廣計畫</a:t>
            </a:r>
            <a:br>
              <a:rPr b="1" i="0" lang="zh-TW" sz="6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b="0" i="0" lang="zh-TW" sz="3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解題-邏輯運算</a:t>
            </a:r>
            <a:endParaRPr b="0" i="0" sz="30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595300" y="4749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35" name="Google Shape;35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41739" y="1226372"/>
            <a:ext cx="2483634" cy="2483634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"/>
          <p:cNvSpPr/>
          <p:nvPr/>
        </p:nvSpPr>
        <p:spPr>
          <a:xfrm>
            <a:off x="4892036" y="4086403"/>
            <a:ext cx="324960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zh-TW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Icon made by Freepik from </a:t>
            </a:r>
            <a:r>
              <a:rPr b="0" i="0" lang="zh-TW" sz="12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www.flaticon.com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174660" y="1870079"/>
            <a:ext cx="1104832" cy="148956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</a:pPr>
            <a:r>
              <a:rPr lang="zh-TW" sz="5000">
                <a:latin typeface="Microsoft JhengHei"/>
                <a:ea typeface="Microsoft JhengHei"/>
                <a:cs typeface="Microsoft JhengHei"/>
                <a:sym typeface="Microsoft JhengHei"/>
              </a:rPr>
              <a:t>題</a:t>
            </a:r>
            <a:br>
              <a:rPr lang="zh-TW" sz="5000"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sz="5000">
                <a:latin typeface="Microsoft JhengHei"/>
                <a:ea typeface="Microsoft JhengHei"/>
                <a:cs typeface="Microsoft JhengHei"/>
                <a:sym typeface="Microsoft JhengHei"/>
              </a:rPr>
              <a:t>目</a:t>
            </a:r>
            <a:endParaRPr sz="50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2" name="Google Shape;42;p7"/>
          <p:cNvSpPr txBox="1"/>
          <p:nvPr>
            <p:ph idx="12" type="sldNum"/>
          </p:nvPr>
        </p:nvSpPr>
        <p:spPr>
          <a:xfrm>
            <a:off x="8595300" y="4749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3" name="Google Shape;43;p7"/>
          <p:cNvSpPr/>
          <p:nvPr/>
        </p:nvSpPr>
        <p:spPr>
          <a:xfrm>
            <a:off x="1523201" y="1118486"/>
            <a:ext cx="6812723" cy="2215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b="0" i="0" lang="zh-TW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給定 </a:t>
            </a:r>
            <a:r>
              <a:rPr b="1" i="1" lang="zh-TW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 </a:t>
            </a:r>
            <a:r>
              <a:rPr b="1" i="0" lang="zh-TW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個數，並編號 1 至 </a:t>
            </a:r>
            <a:r>
              <a:rPr b="1" i="1" lang="zh-TW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b="0" i="0" lang="zh-TW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，你必須根據要求對數字進行運算。</a:t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b="0" i="0" lang="zh-TW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每一列為一個運算，開頭必有一個運算子</a:t>
            </a:r>
            <a:r>
              <a:rPr b="0" i="1" lang="zh-TW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</a:t>
            </a:r>
            <a:r>
              <a:rPr b="0" i="0" lang="zh-TW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，並定義如下：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b="0" i="0" lang="zh-TW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　　若</a:t>
            </a:r>
            <a:r>
              <a:rPr b="1" i="1" lang="zh-TW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</a:t>
            </a:r>
            <a:r>
              <a:rPr b="1" i="0" lang="zh-TW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0</a:t>
            </a:r>
            <a:r>
              <a:rPr b="0" i="0" lang="zh-TW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，結束程式。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b="0" i="0" lang="zh-TW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　　若</a:t>
            </a:r>
            <a:r>
              <a:rPr b="1" i="1" lang="zh-TW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</a:t>
            </a:r>
            <a:r>
              <a:rPr b="1" i="0" lang="zh-TW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1</a:t>
            </a:r>
            <a:r>
              <a:rPr b="0" i="0" lang="zh-TW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，則後面必接著</a:t>
            </a:r>
            <a:r>
              <a:rPr b="1" i="0" lang="zh-TW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一整數</a:t>
            </a:r>
            <a:r>
              <a:rPr b="1" i="1" lang="zh-TW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b="0" i="0" lang="zh-TW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，請印出編號</a:t>
            </a:r>
            <a:r>
              <a:rPr b="0" i="1" lang="zh-TW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b="0" i="0" lang="zh-TW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的值。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b="0" i="0" lang="zh-TW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　　若</a:t>
            </a:r>
            <a:r>
              <a:rPr b="1" i="1" lang="zh-TW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</a:t>
            </a:r>
            <a:r>
              <a:rPr b="1" i="0" lang="zh-TW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&gt; 1</a:t>
            </a:r>
            <a:r>
              <a:rPr b="0" i="0" lang="zh-TW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，則後面必接著</a:t>
            </a:r>
            <a:r>
              <a:rPr b="1" i="0" lang="zh-TW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兩整數</a:t>
            </a:r>
            <a:r>
              <a:rPr b="1" i="1" lang="zh-TW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b="1" i="0" lang="zh-TW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、</a:t>
            </a:r>
            <a:r>
              <a:rPr b="1" i="1" lang="zh-TW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</a:t>
            </a:r>
            <a:r>
              <a:rPr b="0" i="0" lang="zh-TW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，並定義如下：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b="0" i="0" lang="zh-TW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找出所有</a:t>
            </a:r>
            <a:r>
              <a:rPr b="1" i="0" lang="zh-TW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數字中編號為</a:t>
            </a:r>
            <a:r>
              <a:rPr b="1" i="1" lang="zh-TW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b="1" i="0" lang="zh-TW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的倍數的數</a:t>
            </a:r>
            <a:r>
              <a:rPr b="0" i="0" lang="zh-TW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，並修正其值。</a:t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b="0" i="0" lang="zh-TW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b="1" i="0" lang="zh-TW" sz="1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若其值為</a:t>
            </a:r>
            <a:r>
              <a:rPr b="1" i="1" lang="zh-TW" sz="1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b="1" i="0" lang="zh-TW" sz="1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，則修正其為：</a:t>
            </a:r>
            <a:r>
              <a:rPr b="1" i="1" lang="zh-TW" sz="1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b="1" i="0" lang="zh-TW" sz="1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</a:t>
            </a:r>
            <a:r>
              <a:rPr b="1" i="1" lang="zh-TW" sz="1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b="1" i="0" lang="zh-TW" sz="1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1" lang="zh-TW" sz="1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</a:t>
            </a:r>
            <a:r>
              <a:rPr b="1" i="0" lang="zh-TW" sz="1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1" lang="zh-TW" sz="1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</a:t>
            </a:r>
            <a:r>
              <a:rPr b="1" i="0" lang="zh-TW" sz="1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。</a:t>
            </a:r>
            <a:endParaRPr/>
          </a:p>
        </p:txBody>
      </p:sp>
      <p:graphicFrame>
        <p:nvGraphicFramePr>
          <p:cNvPr id="44" name="Google Shape;44;p7"/>
          <p:cNvGraphicFramePr/>
          <p:nvPr/>
        </p:nvGraphicFramePr>
        <p:xfrm>
          <a:off x="1854167" y="3560781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{6E410E06-DE8F-4BA8-A857-E8F78DD0BCA0}</a:tableStyleId>
              </a:tblPr>
              <a:tblGrid>
                <a:gridCol w="1537700"/>
                <a:gridCol w="1537700"/>
                <a:gridCol w="1537700"/>
                <a:gridCol w="1537700"/>
              </a:tblGrid>
              <a:tr h="230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imes New Roman"/>
                        <a:buNone/>
                      </a:pPr>
                      <a:r>
                        <a:rPr b="1" i="1" lang="zh-TW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α</a:t>
                      </a:r>
                      <a:r>
                        <a:rPr b="1" lang="zh-TW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的值</a:t>
                      </a:r>
                      <a:endParaRPr/>
                    </a:p>
                  </a:txBody>
                  <a:tcPr marT="0" marB="0" marR="87475" marL="87475">
                    <a:solidFill>
                      <a:srgbClr val="DCED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zh-TW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87475" marL="87475">
                    <a:solidFill>
                      <a:srgbClr val="DCED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zh-TW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87475" marL="87475">
                    <a:solidFill>
                      <a:srgbClr val="DCED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zh-TW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87475" marL="87475">
                    <a:solidFill>
                      <a:srgbClr val="DCEDF0"/>
                    </a:solidFill>
                  </a:tcPr>
                </a:tc>
              </a:tr>
              <a:tr h="233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imes New Roman"/>
                        <a:buNone/>
                      </a:pPr>
                      <a:r>
                        <a:rPr b="1" lang="zh-TW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位元運算</a:t>
                      </a:r>
                      <a:endParaRPr/>
                    </a:p>
                  </a:txBody>
                  <a:tcPr marT="0" marB="0" marR="87475" marL="874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zh-TW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AND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87475" marL="874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zh-TW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OR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87475" marL="874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zh-TW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XOR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87475" marL="87475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8595300" y="4749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0" name="Google Shape;50;p8"/>
          <p:cNvSpPr/>
          <p:nvPr/>
        </p:nvSpPr>
        <p:spPr>
          <a:xfrm>
            <a:off x="1429676" y="592098"/>
            <a:ext cx="6896674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r>
              <a:rPr b="1" i="0" lang="zh-TW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輸入格式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b="0" i="0" lang="zh-TW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每筆測資</a:t>
            </a:r>
            <a:r>
              <a:rPr b="1" i="0" lang="zh-TW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第一列有一個正整數</a:t>
            </a:r>
            <a:r>
              <a:rPr b="1" i="1" lang="zh-TW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b="0" i="0" lang="zh-TW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，表示</a:t>
            </a:r>
            <a:r>
              <a:rPr b="1" i="0" lang="zh-TW" sz="1400" u="none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數字的數量</a:t>
            </a:r>
            <a:r>
              <a:rPr b="0" i="0" lang="zh-TW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，其編號為1至</a:t>
            </a:r>
            <a:r>
              <a:rPr b="0" i="1" lang="zh-TW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b="0" i="0" lang="zh-TW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。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b="1" i="0" lang="zh-TW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第二列有 </a:t>
            </a:r>
            <a:r>
              <a:rPr b="1" i="1" lang="zh-TW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 </a:t>
            </a:r>
            <a:r>
              <a:rPr b="1" i="0" lang="zh-TW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個數</a:t>
            </a:r>
            <a:r>
              <a:rPr b="0" i="0" lang="zh-TW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，分別表示</a:t>
            </a:r>
            <a:r>
              <a:rPr b="1" i="0" lang="zh-TW" sz="1400" u="none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這 </a:t>
            </a:r>
            <a:r>
              <a:rPr b="1" i="1" lang="zh-TW" sz="1400" u="none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 </a:t>
            </a:r>
            <a:r>
              <a:rPr b="1" i="0" lang="zh-TW" sz="1400" u="none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個數的值</a:t>
            </a:r>
            <a:r>
              <a:rPr b="0" i="0" lang="zh-TW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，其範圍為</a:t>
            </a:r>
            <a:r>
              <a:rPr b="1" i="0" lang="zh-TW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signed int</a:t>
            </a:r>
            <a:r>
              <a:rPr b="0" i="0" lang="zh-TW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。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b="0" i="0" lang="zh-TW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接下來有若干列，每列第一個數為</a:t>
            </a:r>
            <a:r>
              <a:rPr b="0" i="1" lang="zh-TW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</a:t>
            </a:r>
            <a:r>
              <a:rPr b="0" i="0" lang="zh-TW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。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b="0" i="0" lang="zh-TW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若</a:t>
            </a:r>
            <a:r>
              <a:rPr b="1" i="1" lang="zh-TW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 </a:t>
            </a:r>
            <a:r>
              <a:rPr b="1" i="0" lang="zh-TW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0</a:t>
            </a:r>
            <a:r>
              <a:rPr b="0" i="0" lang="zh-TW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，則結束程式；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b="0" i="0" lang="zh-TW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若</a:t>
            </a:r>
            <a:r>
              <a:rPr b="1" i="1" lang="zh-TW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</a:t>
            </a:r>
            <a:r>
              <a:rPr b="1" i="0" lang="zh-TW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1，</a:t>
            </a:r>
            <a:r>
              <a:rPr b="0" i="0" lang="zh-TW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則後面接著</a:t>
            </a:r>
            <a:r>
              <a:rPr b="1" i="0" lang="zh-TW" sz="1400" u="none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一整數</a:t>
            </a:r>
            <a:r>
              <a:rPr b="1" i="1" lang="zh-TW" sz="1400" u="none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b="0" i="0" lang="zh-TW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；</a:t>
            </a:r>
            <a:endParaRPr b="1" i="1" sz="1400" u="none" cap="none" strike="noStrike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b="0" i="0" lang="zh-TW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若</a:t>
            </a:r>
            <a:r>
              <a:rPr b="1" i="1" lang="zh-TW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</a:t>
            </a:r>
            <a:r>
              <a:rPr b="1" i="0" lang="zh-TW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&gt; 1</a:t>
            </a:r>
            <a:r>
              <a:rPr b="0" i="0" lang="zh-TW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，則後面接著</a:t>
            </a:r>
            <a:r>
              <a:rPr b="1" i="0" lang="zh-TW" sz="1400" u="none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二整數</a:t>
            </a:r>
            <a:r>
              <a:rPr b="1" i="1" lang="zh-TW" sz="1400" u="none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b="1" i="0" lang="zh-TW" sz="1400" u="none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、</a:t>
            </a:r>
            <a:r>
              <a:rPr b="1" i="1" lang="zh-TW" sz="1400" u="none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</a:t>
            </a:r>
            <a:r>
              <a:rPr b="0" i="0" lang="zh-TW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。</a:t>
            </a:r>
            <a:endParaRPr/>
          </a:p>
        </p:txBody>
      </p:sp>
      <p:sp>
        <p:nvSpPr>
          <p:cNvPr id="51" name="Google Shape;51;p8"/>
          <p:cNvSpPr/>
          <p:nvPr/>
        </p:nvSpPr>
        <p:spPr>
          <a:xfrm>
            <a:off x="1429676" y="3139372"/>
            <a:ext cx="401079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icrosoft JhengHei"/>
              <a:buNone/>
            </a:pPr>
            <a:r>
              <a:rPr b="1" i="0" lang="zh-TW" sz="2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輸出格式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icrosoft JhengHei"/>
              <a:buNone/>
            </a:pPr>
            <a:r>
              <a:rPr b="0" i="0" lang="zh-TW" sz="14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每筆測資請</a:t>
            </a:r>
            <a:r>
              <a:rPr b="1" i="0" lang="zh-TW" sz="14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輸出若干列，每列僅有一個整數</a:t>
            </a:r>
            <a:r>
              <a:rPr b="0" i="0" lang="zh-TW" sz="14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/>
          </a:p>
        </p:txBody>
      </p:sp>
      <p:graphicFrame>
        <p:nvGraphicFramePr>
          <p:cNvPr id="52" name="Google Shape;52;p8"/>
          <p:cNvGraphicFramePr/>
          <p:nvPr/>
        </p:nvGraphicFramePr>
        <p:xfrm>
          <a:off x="5634110" y="1908810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{6E410E06-DE8F-4BA8-A857-E8F78DD0BCA0}</a:tableStyleId>
              </a:tblPr>
              <a:tblGrid>
                <a:gridCol w="1346125"/>
                <a:gridCol w="1346125"/>
              </a:tblGrid>
              <a:tr h="959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Microsoft JhengHei"/>
                        <a:buNone/>
                      </a:pPr>
                      <a:r>
                        <a:rPr b="1" lang="zh-TW" sz="15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輸入範例</a:t>
                      </a:r>
                      <a:br>
                        <a:rPr lang="zh-TW" sz="15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</a:br>
                      <a:r>
                        <a:rPr b="0" i="0" lang="zh-TW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zh-TW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1 2 3 4 5 6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zh-TW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2 1 0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zh-TW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1 1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zh-TW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1 2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zh-TW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1 3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zh-TW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1 4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zh-TW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1 5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zh-TW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1 6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zh-TW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Microsoft JhengHei"/>
                        <a:buNone/>
                      </a:pPr>
                      <a:r>
                        <a:rPr b="1" lang="zh-TW" sz="15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輸出範例</a:t>
                      </a:r>
                      <a:br>
                        <a:rPr lang="zh-TW" sz="15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</a:br>
                      <a:r>
                        <a:rPr b="0" i="0" lang="zh-TW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zh-TW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zh-TW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zh-TW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zh-TW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 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zh-TW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53" name="Google Shape;53;p8"/>
          <p:cNvSpPr/>
          <p:nvPr/>
        </p:nvSpPr>
        <p:spPr>
          <a:xfrm>
            <a:off x="1429676" y="2396966"/>
            <a:ext cx="4099755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b="0" i="0" lang="zh-TW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註一：</a:t>
            </a:r>
            <a:r>
              <a:rPr b="0" i="1" lang="zh-TW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 </a:t>
            </a:r>
            <a:r>
              <a:rPr b="0" i="0" lang="zh-TW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1的指令必定出現在</a:t>
            </a:r>
            <a:r>
              <a:rPr b="0" i="1" lang="zh-TW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 </a:t>
            </a:r>
            <a:r>
              <a:rPr b="0" i="0" lang="zh-TW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[2, 4]之後。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b="0" i="0" lang="zh-TW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即</a:t>
            </a:r>
            <a:r>
              <a:rPr b="0" i="0" lang="zh-TW" sz="1400" u="sng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一旦開始輸出，就不會再修改任何數字的值</a:t>
            </a:r>
            <a:r>
              <a:rPr b="0" i="0" lang="zh-TW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。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b="0" i="0" lang="zh-TW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註二：</a:t>
            </a:r>
            <a:r>
              <a:rPr b="1" i="0" lang="zh-TW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最多只有兩萬五千組指令</a:t>
            </a:r>
            <a:r>
              <a:rPr b="0" i="0" lang="zh-TW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。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/>
          <p:nvPr>
            <p:ph idx="4294967295" type="ctrTitle"/>
          </p:nvPr>
        </p:nvSpPr>
        <p:spPr>
          <a:xfrm>
            <a:off x="4892036" y="1516757"/>
            <a:ext cx="32343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Noto Sans Symbols"/>
              <a:buNone/>
            </a:pPr>
            <a:r>
              <a:rPr b="1" i="0" lang="zh-TW" sz="55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解題重點:</a:t>
            </a:r>
            <a:endParaRPr b="1" i="0" sz="55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9" name="Google Shape;59;p9"/>
          <p:cNvSpPr txBox="1"/>
          <p:nvPr>
            <p:ph idx="1" type="subTitle"/>
          </p:nvPr>
        </p:nvSpPr>
        <p:spPr>
          <a:xfrm>
            <a:off x="5271603" y="2654519"/>
            <a:ext cx="3234300" cy="65212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Microsoft JhengHei"/>
              <a:buNone/>
            </a:pPr>
            <a:r>
              <a:rPr b="1" i="0" lang="zh-TW" sz="2400" u="none" cap="none" strike="noStrike">
                <a:solidFill>
                  <a:srgbClr val="59595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貪婪法（Greedy）</a:t>
            </a:r>
            <a:endParaRPr b="0" i="0" sz="2400" u="none" cap="none" strike="noStrike">
              <a:solidFill>
                <a:srgbClr val="59595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595300" y="4749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61" name="Google Shape;61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97856" y="1263650"/>
            <a:ext cx="2614613" cy="2614613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9"/>
          <p:cNvSpPr/>
          <p:nvPr/>
        </p:nvSpPr>
        <p:spPr>
          <a:xfrm>
            <a:off x="4892036" y="4086403"/>
            <a:ext cx="324960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zh-TW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Icon made by Freepik from </a:t>
            </a:r>
            <a:r>
              <a:rPr b="0" i="0" lang="zh-TW" sz="12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www.flaticon.com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type="title"/>
          </p:nvPr>
        </p:nvSpPr>
        <p:spPr>
          <a:xfrm>
            <a:off x="5228225" y="2571749"/>
            <a:ext cx="2602676" cy="69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zh-TW" sz="3600"/>
              <a:t>貪婪法</a:t>
            </a:r>
            <a:r>
              <a:rPr lang="zh-TW" sz="3240">
                <a:solidFill>
                  <a:srgbClr val="3F3F3F"/>
                </a:solidFill>
              </a:rPr>
              <a:t>(Greedy)</a:t>
            </a:r>
            <a:endParaRPr sz="3600">
              <a:solidFill>
                <a:srgbClr val="3F3F3F"/>
              </a:solidFill>
            </a:endParaRPr>
          </a:p>
        </p:txBody>
      </p:sp>
      <p:sp>
        <p:nvSpPr>
          <p:cNvPr id="68" name="Google Shape;68;p10"/>
          <p:cNvSpPr/>
          <p:nvPr/>
        </p:nvSpPr>
        <p:spPr>
          <a:xfrm>
            <a:off x="7183549" y="3791946"/>
            <a:ext cx="75212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fjstudio</a:t>
            </a:r>
            <a:endParaRPr/>
          </a:p>
        </p:txBody>
      </p:sp>
      <p:pic>
        <p:nvPicPr>
          <p:cNvPr id="69" name="Google Shape;6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29687" y="1232071"/>
            <a:ext cx="2679357" cy="2679357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0"/>
          <p:cNvSpPr/>
          <p:nvPr/>
        </p:nvSpPr>
        <p:spPr>
          <a:xfrm>
            <a:off x="5228225" y="4186764"/>
            <a:ext cx="498459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zh-TW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Icon made by Eucalyp from </a:t>
            </a:r>
            <a:r>
              <a:rPr b="0" i="0" lang="zh-TW" sz="12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www.flaticon.com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◆"/>
            </a:pPr>
            <a:r>
              <a:rPr lang="zh-TW"/>
              <a:t>貪婪法（Greedy）</a:t>
            </a:r>
            <a:endParaRPr/>
          </a:p>
        </p:txBody>
      </p:sp>
      <p:sp>
        <p:nvSpPr>
          <p:cNvPr id="76" name="Google Shape;76;p11"/>
          <p:cNvSpPr txBox="1"/>
          <p:nvPr>
            <p:ph idx="12" type="sldNum"/>
          </p:nvPr>
        </p:nvSpPr>
        <p:spPr>
          <a:xfrm>
            <a:off x="8617618" y="4749900"/>
            <a:ext cx="459082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fld id="{00000000-1234-1234-1234-123412341234}" type="slidenum">
              <a:rPr lang="zh-TW">
                <a:latin typeface="Tinos"/>
                <a:ea typeface="Tinos"/>
                <a:cs typeface="Tinos"/>
                <a:sym typeface="Tinos"/>
              </a:rPr>
              <a:t>‹#›</a:t>
            </a:fld>
            <a:endParaRPr b="1" i="0" sz="1400" u="none" cap="none" strike="noStrike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77" name="Google Shape;77;p11"/>
          <p:cNvSpPr txBox="1"/>
          <p:nvPr>
            <p:ph idx="2" type="body"/>
          </p:nvPr>
        </p:nvSpPr>
        <p:spPr>
          <a:xfrm>
            <a:off x="3819158" y="1309047"/>
            <a:ext cx="3182937" cy="2614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200" lvl="0" marL="349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610"/>
              <a:buFont typeface="Noto Sans Symbols"/>
              <a:buChar char="⮚"/>
            </a:pPr>
            <a:r>
              <a:rPr lang="zh-TW"/>
              <a:t>如何貪婪？</a:t>
            </a:r>
            <a:endParaRPr/>
          </a:p>
        </p:txBody>
      </p:sp>
      <p:sp>
        <p:nvSpPr>
          <p:cNvPr id="78" name="Google Shape;78;p11"/>
          <p:cNvSpPr txBox="1"/>
          <p:nvPr/>
        </p:nvSpPr>
        <p:spPr>
          <a:xfrm>
            <a:off x="4229619" y="1723717"/>
            <a:ext cx="4166531" cy="2693045"/>
          </a:xfrm>
          <a:prstGeom prst="rect">
            <a:avLst/>
          </a:prstGeom>
          <a:noFill/>
          <a:ln cap="flat" cmpd="sng" w="9525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Times New Roman"/>
              <a:buNone/>
            </a:pPr>
            <a:r>
              <a:rPr b="0" i="0" lang="zh-TW" sz="16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因為</a:t>
            </a:r>
            <a:r>
              <a:rPr b="0" i="0" lang="zh-TW" sz="1600" u="sng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數字範圍很大</a:t>
            </a:r>
            <a:r>
              <a:rPr b="0" i="0" lang="zh-TW" sz="16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，再加上</a:t>
            </a:r>
            <a:r>
              <a:rPr b="0" i="0" lang="zh-TW" sz="1600" u="sng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一個數字可能不只輸出一次</a:t>
            </a:r>
            <a:r>
              <a:rPr b="0" i="0" lang="zh-TW" sz="16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，偏偏指令又只有兩萬五千組。</a:t>
            </a:r>
            <a:endParaRPr b="0" i="0" sz="1600" u="none" cap="none" strike="noStrike"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🡪"/>
            </a:pPr>
            <a:r>
              <a:rPr b="1" i="0" lang="zh-TW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這表示大多數的數字都不會被輸出。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</a:pPr>
            <a:r>
              <a:rPr b="0" i="0" lang="zh-TW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直覺式的，來一個指令做一個指令</a:t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Times New Roman"/>
              <a:buNone/>
            </a:pPr>
            <a:r>
              <a:rPr b="1" i="0" lang="zh-TW" sz="1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先把指令記下來，在要輸出的時候，再   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Times New Roman"/>
              <a:buNone/>
            </a:pPr>
            <a:r>
              <a:rPr b="1" i="0" lang="zh-TW" sz="1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依序檢查指令是否會對數字造成影響。</a:t>
            </a:r>
            <a:endParaRPr b="1" i="0" sz="16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Times New Roman"/>
              <a:buNone/>
            </a:pPr>
            <a:r>
              <a:rPr b="0" i="0" lang="zh-TW" sz="16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再考慮到</a:t>
            </a:r>
            <a:r>
              <a:rPr b="1" i="0" lang="zh-TW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一個數字可以不只輸出一次</a:t>
            </a:r>
            <a:r>
              <a:rPr b="0" i="0" lang="zh-TW" sz="16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，可以</a:t>
            </a:r>
            <a:r>
              <a:rPr b="1" i="0" lang="zh-TW" sz="1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額外再建立一個陣列</a:t>
            </a:r>
            <a:r>
              <a:rPr b="1" i="0" lang="zh-TW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進行檢查</a:t>
            </a:r>
            <a:r>
              <a:rPr b="0" i="0" lang="zh-TW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。</a:t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9" name="Google Shape;7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1917410" y="2363406"/>
            <a:ext cx="1861877" cy="1938991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1"/>
          <p:cNvSpPr/>
          <p:nvPr/>
        </p:nvSpPr>
        <p:spPr>
          <a:xfrm>
            <a:off x="4348975" y="3066587"/>
            <a:ext cx="256478" cy="256478"/>
          </a:xfrm>
          <a:prstGeom prst="donut">
            <a:avLst>
              <a:gd fmla="val 11554" name="adj"/>
            </a:avLst>
          </a:prstGeom>
          <a:solidFill>
            <a:srgbClr val="D07375"/>
          </a:solidFill>
          <a:ln cap="flat" cmpd="sng" w="25400">
            <a:solidFill>
              <a:srgbClr val="D073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1"/>
          <p:cNvSpPr/>
          <p:nvPr/>
        </p:nvSpPr>
        <p:spPr>
          <a:xfrm rot="2571639">
            <a:off x="4332683" y="2674096"/>
            <a:ext cx="289061" cy="301083"/>
          </a:xfrm>
          <a:prstGeom prst="plus">
            <a:avLst>
              <a:gd fmla="val 44289" name="adj"/>
            </a:avLst>
          </a:prstGeom>
          <a:solidFill>
            <a:srgbClr val="002060"/>
          </a:solidFill>
          <a:ln cap="flat" cmpd="sng" w="25400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 txBox="1"/>
          <p:nvPr>
            <p:ph idx="12" type="sldNum"/>
          </p:nvPr>
        </p:nvSpPr>
        <p:spPr>
          <a:xfrm>
            <a:off x="8742670" y="4749900"/>
            <a:ext cx="40133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87" name="Google Shape;87;p12"/>
          <p:cNvSpPr txBox="1"/>
          <p:nvPr>
            <p:ph type="title"/>
          </p:nvPr>
        </p:nvSpPr>
        <p:spPr>
          <a:xfrm>
            <a:off x="1534688" y="644056"/>
            <a:ext cx="6774423" cy="6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15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id="88" name="Google Shape;88;p12"/>
          <p:cNvPicPr preferRelativeResize="0"/>
          <p:nvPr/>
        </p:nvPicPr>
        <p:blipFill rotWithShape="1">
          <a:blip r:embed="rId3">
            <a:alphaModFix/>
          </a:blip>
          <a:srcRect b="14530" l="7230" r="64308" t="24069"/>
          <a:stretch/>
        </p:blipFill>
        <p:spPr>
          <a:xfrm>
            <a:off x="2090777" y="1196246"/>
            <a:ext cx="2602523" cy="3158198"/>
          </a:xfrm>
          <a:prstGeom prst="rect">
            <a:avLst/>
          </a:prstGeom>
          <a:noFill/>
          <a:ln cap="flat" cmpd="sng" w="9525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9" name="Google Shape;89;p12"/>
          <p:cNvPicPr preferRelativeResize="0"/>
          <p:nvPr/>
        </p:nvPicPr>
        <p:blipFill rotWithShape="1">
          <a:blip r:embed="rId4">
            <a:alphaModFix/>
          </a:blip>
          <a:srcRect b="21367" l="8001" r="58537" t="20103"/>
          <a:stretch/>
        </p:blipFill>
        <p:spPr>
          <a:xfrm>
            <a:off x="4971344" y="1343956"/>
            <a:ext cx="3059723" cy="3010488"/>
          </a:xfrm>
          <a:prstGeom prst="rect">
            <a:avLst/>
          </a:prstGeom>
          <a:noFill/>
          <a:ln cap="flat" cmpd="sng" w="9525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Quintu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