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Source Code Pro"/>
      <p:regular r:id="rId19"/>
      <p:bold r:id="rId20"/>
      <p:italic r:id="rId21"/>
      <p:boldItalic r:id="rId22"/>
    </p:embeddedFont>
    <p:embeddedFont>
      <p:font typeface="Oswald"/>
      <p:regular r:id="rId23"/>
      <p:bold r:id="rId24"/>
    </p:embeddedFont>
    <p:embeddedFont>
      <p:font typeface="Tinos"/>
      <p:regular r:id="rId25"/>
      <p:bold r:id="rId26"/>
      <p:italic r:id="rId27"/>
      <p:boldItalic r:id="rId28"/>
    </p:embeddedFont>
    <p:embeddedFont>
      <p:font typeface="Open Sans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69AFA43-22BF-4D76-B6E3-1E836C269E3A}">
  <a:tblStyle styleId="{769AFA43-22BF-4D76-B6E3-1E836C269E3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F0353B35-D5C2-4FC2-BC26-9D4C91F09D76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CodePro-bold.fntdata"/><Relationship Id="rId22" Type="http://schemas.openxmlformats.org/officeDocument/2006/relationships/font" Target="fonts/SourceCodePro-boldItalic.fntdata"/><Relationship Id="rId21" Type="http://schemas.openxmlformats.org/officeDocument/2006/relationships/font" Target="fonts/SourceCodePro-italic.fntdata"/><Relationship Id="rId24" Type="http://schemas.openxmlformats.org/officeDocument/2006/relationships/font" Target="fonts/Oswald-bold.fntdata"/><Relationship Id="rId23" Type="http://schemas.openxmlformats.org/officeDocument/2006/relationships/font" Target="fonts/Oswald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Tinos-bold.fntdata"/><Relationship Id="rId25" Type="http://schemas.openxmlformats.org/officeDocument/2006/relationships/font" Target="fonts/Tinos-regular.fntdata"/><Relationship Id="rId28" Type="http://schemas.openxmlformats.org/officeDocument/2006/relationships/font" Target="fonts/Tinos-boldItalic.fntdata"/><Relationship Id="rId27" Type="http://schemas.openxmlformats.org/officeDocument/2006/relationships/font" Target="fonts/Tino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penSans-italic.fntdata"/><Relationship Id="rId30" Type="http://schemas.openxmlformats.org/officeDocument/2006/relationships/font" Target="fonts/OpenSans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OpenSans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SourceCodePro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" name="Google Shape;3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" name="Google Shape;4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" name="Google Shape;4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" name="Google Shape;5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2195400" y="1915625"/>
            <a:ext cx="53079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684918" y="4749900"/>
            <a:ext cx="459082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 </a:t>
            </a:r>
            <a:fld id="{00000000-1234-1234-1234-123412341234}" type="slidenum">
              <a:rPr lang="zh-TW">
                <a:latin typeface="Tinos"/>
                <a:ea typeface="Tinos"/>
                <a:cs typeface="Tinos"/>
                <a:sym typeface="Tinos"/>
              </a:rPr>
              <a:t>‹#›</a:t>
            </a:fld>
            <a:endParaRPr>
              <a:latin typeface="Tinos"/>
              <a:ea typeface="Tinos"/>
              <a:cs typeface="Tinos"/>
              <a:sym typeface="Tino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" type="body"/>
          </p:nvPr>
        </p:nvSpPr>
        <p:spPr>
          <a:xfrm>
            <a:off x="1556175" y="1479375"/>
            <a:ext cx="3211800" cy="26696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◈"/>
              <a:defRPr sz="22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3683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◆"/>
              <a:defRPr sz="2200"/>
            </a:lvl2pPr>
            <a:lvl3pPr indent="-3683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◇"/>
              <a:defRPr sz="2200"/>
            </a:lvl3pPr>
            <a:lvl4pPr indent="-3683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⬥"/>
              <a:defRPr sz="2200"/>
            </a:lvl4pPr>
            <a:lvl5pPr indent="-3683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5pPr>
            <a:lvl6pPr indent="-3683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6pPr>
            <a:lvl7pPr indent="-3683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7pPr>
            <a:lvl8pPr indent="-3683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8pPr>
            <a:lvl9pPr indent="-3683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9pPr>
          </a:lstStyle>
          <a:p/>
        </p:txBody>
      </p:sp>
      <p:sp>
        <p:nvSpPr>
          <p:cNvPr id="17" name="Google Shape;17;p3"/>
          <p:cNvSpPr txBox="1"/>
          <p:nvPr>
            <p:ph idx="2" type="body"/>
          </p:nvPr>
        </p:nvSpPr>
        <p:spPr>
          <a:xfrm>
            <a:off x="4961272" y="1479375"/>
            <a:ext cx="3211800" cy="26696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◈"/>
              <a:defRPr sz="22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3683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◆"/>
              <a:defRPr sz="2200"/>
            </a:lvl2pPr>
            <a:lvl3pPr indent="-3683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◇"/>
              <a:defRPr sz="2200"/>
            </a:lvl3pPr>
            <a:lvl4pPr indent="-3683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⬥"/>
              <a:defRPr sz="2200"/>
            </a:lvl4pPr>
            <a:lvl5pPr indent="-3683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5pPr>
            <a:lvl6pPr indent="-3683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6pPr>
            <a:lvl7pPr indent="-3683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7pPr>
            <a:lvl8pPr indent="-3683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8pPr>
            <a:lvl9pPr indent="-3683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723418" y="4749900"/>
            <a:ext cx="420582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19" name="Google Shape;19;p3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742670" y="4749900"/>
            <a:ext cx="40133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1556175" y="1378821"/>
            <a:ext cx="6616800" cy="265745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◈"/>
              <a:defRPr sz="22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3937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◆"/>
              <a:defRPr sz="2600"/>
            </a:lvl2pPr>
            <a:lvl3pPr indent="-3937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◇"/>
              <a:defRPr sz="2600"/>
            </a:lvl3pPr>
            <a:lvl4pPr indent="-3937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⬥"/>
              <a:defRPr sz="2600"/>
            </a:lvl4pPr>
            <a:lvl5pPr indent="-3937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5pPr>
            <a:lvl6pPr indent="-3937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6pPr>
            <a:lvl7pPr indent="-3937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7pPr>
            <a:lvl8pPr indent="-3937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8pPr>
            <a:lvl9pPr indent="-3937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713794" y="4749900"/>
            <a:ext cx="430206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26" name="Google Shape;26;p5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idx="1" type="body"/>
          </p:nvPr>
        </p:nvSpPr>
        <p:spPr>
          <a:xfrm>
            <a:off x="1592350" y="3640275"/>
            <a:ext cx="65625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i="1" sz="1600">
                <a:solidFill>
                  <a:srgbClr val="666666"/>
                </a:solidFill>
              </a:defRPr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◆"/>
              <a:defRPr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◇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⬥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⬦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⬦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⬦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⬦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⬦"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646416" y="4749900"/>
            <a:ext cx="497584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 </a:t>
            </a:r>
            <a:fld id="{00000000-1234-1234-1234-123412341234}" type="slidenum">
              <a:rPr b="0" lang="zh-TW"/>
              <a:t>‹#›</a:t>
            </a:fld>
            <a:endParaRPr b="0"/>
          </a:p>
        </p:txBody>
      </p:sp>
      <p:cxnSp>
        <p:nvCxnSpPr>
          <p:cNvPr id="30" name="Google Shape;30;p6"/>
          <p:cNvCxnSpPr/>
          <p:nvPr/>
        </p:nvCxnSpPr>
        <p:spPr>
          <a:xfrm>
            <a:off x="1706950" y="3643125"/>
            <a:ext cx="63213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bro.png" id="6" name="Google Shape;6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b="1" i="0" sz="2400" u="none" cap="none" strike="noStrik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b="1" sz="2400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b="1" sz="2400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b="1" sz="2400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b="1" sz="2400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b="1" sz="2400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b="1" sz="2400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b="1" sz="2400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b="1" sz="2400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1556175" y="1378821"/>
            <a:ext cx="6616800" cy="27094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5212A"/>
              </a:buClr>
              <a:buSzPts val="3000"/>
              <a:buFont typeface="Tinos"/>
              <a:buChar char="◈"/>
              <a:defRPr b="0" i="0" sz="30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Tinos"/>
              <a:buChar char="◆"/>
              <a:defRPr b="0" i="0" sz="24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Tinos"/>
              <a:buChar char="◇"/>
              <a:defRPr b="0" i="0" sz="24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⬥"/>
              <a:defRPr b="0" i="0" sz="18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b="0" i="0" sz="18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b="0" i="0" sz="18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b="0" i="0" sz="18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b="0" i="0" sz="18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b="0" i="0" sz="18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8617618" y="4749900"/>
            <a:ext cx="459082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 </a:t>
            </a:r>
            <a:fld id="{00000000-1234-1234-1234-123412341234}" type="slidenum">
              <a:rPr lang="zh-TW">
                <a:latin typeface="Tinos"/>
                <a:ea typeface="Tinos"/>
                <a:cs typeface="Tinos"/>
                <a:sym typeface="Tinos"/>
              </a:rPr>
              <a:t>‹#›</a:t>
            </a:fld>
            <a:endParaRPr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10" name="Google Shape;10;p1"/>
          <p:cNvSpPr/>
          <p:nvPr/>
        </p:nvSpPr>
        <p:spPr>
          <a:xfrm>
            <a:off x="0" y="4856177"/>
            <a:ext cx="3381054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icrosoft JhengHei"/>
              <a:buNone/>
            </a:pPr>
            <a:r>
              <a:rPr b="1" i="0" lang="zh-TW" sz="13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臺灣國際資訊奧林匹亞競賽 (TOI) 推廣計畫 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flaticon.com/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Relationship Id="rId4" Type="http://schemas.openxmlformats.org/officeDocument/2006/relationships/image" Target="../media/image9.png"/><Relationship Id="rId5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flaticon.com/" TargetMode="External"/><Relationship Id="rId4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flaticon.com/" TargetMode="External"/><Relationship Id="rId4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flaticon.com/" TargetMode="External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zh.wikipedia.org/wiki/%E5%87%B1%E6%92%92%E5%AF%86%E7%A2%BC" TargetMode="External"/><Relationship Id="rId4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hyperlink" Target="https://computersciencewiki.org/index.php/ASCII" TargetMode="External"/><Relationship Id="rId5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ctrTitle"/>
          </p:nvPr>
        </p:nvSpPr>
        <p:spPr>
          <a:xfrm>
            <a:off x="1560382" y="1602769"/>
            <a:ext cx="5307900" cy="18390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zh-TW" sz="5000">
                <a:latin typeface="Microsoft JhengHei"/>
                <a:ea typeface="Microsoft JhengHei"/>
                <a:cs typeface="Microsoft JhengHei"/>
                <a:sym typeface="Microsoft JhengHei"/>
              </a:rPr>
              <a:t>TOI推廣計畫</a:t>
            </a:r>
            <a:br>
              <a:rPr lang="zh-TW" sz="6000"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b="0" lang="zh-TW" sz="3000">
                <a:latin typeface="Microsoft JhengHei"/>
                <a:ea typeface="Microsoft JhengHei"/>
                <a:cs typeface="Microsoft JhengHei"/>
                <a:sym typeface="Microsoft JhengHei"/>
              </a:rPr>
              <a:t>解題-解密情書</a:t>
            </a:r>
            <a:endParaRPr b="0" sz="30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595300" y="47499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7" name="Google Shape;37;p7"/>
          <p:cNvSpPr/>
          <p:nvPr/>
        </p:nvSpPr>
        <p:spPr>
          <a:xfrm>
            <a:off x="4050677" y="4170772"/>
            <a:ext cx="655593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zh-TW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Icon made by [https://www.freepik.com/]from </a:t>
            </a:r>
            <a:r>
              <a:rPr b="0" i="0" lang="zh-TW" sz="12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www.flaticon.com</a:t>
            </a:r>
            <a:r>
              <a:rPr b="0" i="0" lang="zh-TW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" name="Google Shape;38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32766" y="1011926"/>
            <a:ext cx="2643800" cy="264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/>
          <p:nvPr/>
        </p:nvSpPr>
        <p:spPr>
          <a:xfrm>
            <a:off x="1722390" y="1434215"/>
            <a:ext cx="6482676" cy="21918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Noto Sans Symbols"/>
              <a:buChar char="⮚"/>
            </a:pPr>
            <a:r>
              <a:rPr b="1" i="0" lang="zh-TW" sz="16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字串位移：</a:t>
            </a:r>
            <a:r>
              <a:rPr b="1" i="0" lang="zh-TW" sz="14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(因要測試不同位移k，所以須將密文保存，暫存解密後明文。)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Microsoft JhengHei"/>
              <a:buNone/>
            </a:pPr>
            <a:r>
              <a:rPr b="1" i="0" lang="zh-TW" sz="16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</a:t>
            </a:r>
            <a:r>
              <a:rPr b="1" i="0" lang="zh-TW" sz="14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暫存陣列</a:t>
            </a:r>
            <a:endParaRPr b="1" i="0" sz="1600" u="none" cap="none" strike="noStrike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icrosoft JhengHei"/>
              <a:buAutoNum type="arabicParenBoth"/>
            </a:pPr>
            <a:r>
              <a:rPr b="1" i="0" lang="zh-TW" sz="1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區分英文字</a:t>
            </a:r>
            <a:endParaRPr b="1" i="0" sz="14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icrosoft JhengHei"/>
              <a:buAutoNum type="arabicParenBoth"/>
            </a:pPr>
            <a:r>
              <a:rPr b="1" i="0" lang="zh-TW" sz="1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區分英文字大小寫</a:t>
            </a:r>
            <a:endParaRPr b="1" i="0" sz="14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icrosoft JhengHei"/>
              <a:buNone/>
            </a:pPr>
            <a:r>
              <a:rPr b="0" i="0" lang="zh-TW" sz="12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 判斷位移後超過</a:t>
            </a:r>
            <a:r>
              <a:rPr b="1" i="0" lang="zh-TW" sz="1200" u="none" cap="none" strike="noStrike">
                <a:solidFill>
                  <a:srgbClr val="AB792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‘Z ’or‘z ’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icrosoft JhengHei"/>
              <a:buNone/>
            </a:pPr>
            <a:r>
              <a:rPr b="0" i="0" lang="zh-TW" sz="12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 要從</a:t>
            </a:r>
            <a:r>
              <a:rPr b="1" i="0" lang="zh-TW" sz="1200" u="none" cap="none" strike="noStrike">
                <a:solidFill>
                  <a:srgbClr val="AB792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‘A ’or‘a ’</a:t>
            </a:r>
            <a:r>
              <a:rPr b="0" i="0" lang="zh-TW" sz="12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繼續位移</a:t>
            </a:r>
            <a:endParaRPr b="0" i="0" sz="12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icrosoft JhengHei"/>
              <a:buNone/>
            </a:pPr>
            <a:r>
              <a:rPr b="1" i="0" lang="zh-TW" sz="1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(3)  字串位移</a:t>
            </a:r>
            <a:endParaRPr b="1" i="0" sz="1200" u="none" cap="none" strike="noStrike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24" name="Google Shape;124;p16"/>
          <p:cNvSpPr txBox="1"/>
          <p:nvPr>
            <p:ph idx="1" type="body"/>
          </p:nvPr>
        </p:nvSpPr>
        <p:spPr>
          <a:xfrm>
            <a:off x="1556175" y="742950"/>
            <a:ext cx="6616800" cy="5633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◈"/>
            </a:pPr>
            <a:r>
              <a:rPr b="1" lang="zh-TW" sz="2400"/>
              <a:t> </a:t>
            </a:r>
            <a:r>
              <a:rPr b="1"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2. 字串處理</a:t>
            </a:r>
            <a:endParaRPr b="1" sz="2400"/>
          </a:p>
        </p:txBody>
      </p:sp>
      <p:sp>
        <p:nvSpPr>
          <p:cNvPr id="125" name="Google Shape;125;p16"/>
          <p:cNvSpPr txBox="1"/>
          <p:nvPr>
            <p:ph idx="12" type="sldNum"/>
          </p:nvPr>
        </p:nvSpPr>
        <p:spPr>
          <a:xfrm>
            <a:off x="8713794" y="4749900"/>
            <a:ext cx="430206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126" name="Google Shape;126;p16"/>
          <p:cNvCxnSpPr/>
          <p:nvPr/>
        </p:nvCxnSpPr>
        <p:spPr>
          <a:xfrm>
            <a:off x="4876800" y="1866900"/>
            <a:ext cx="0" cy="2467019"/>
          </a:xfrm>
          <a:prstGeom prst="straightConnector1">
            <a:avLst/>
          </a:prstGeom>
          <a:noFill/>
          <a:ln cap="flat" cmpd="sng" w="9525">
            <a:solidFill>
              <a:srgbClr val="3F3F3F"/>
            </a:solidFill>
            <a:prstDash val="dash"/>
            <a:round/>
            <a:headEnd len="sm" w="sm" type="none"/>
            <a:tailEnd len="sm" w="sm" type="none"/>
          </a:ln>
        </p:spPr>
      </p:cxnSp>
      <p:pic>
        <p:nvPicPr>
          <p:cNvPr id="127" name="Google Shape;12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04738" y="1866900"/>
            <a:ext cx="3225113" cy="2467019"/>
          </a:xfrm>
          <a:prstGeom prst="rect">
            <a:avLst/>
          </a:prstGeom>
          <a:noFill/>
          <a:ln cap="flat" cmpd="sng" w="9525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8" name="Google Shape;128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35034" y="1866900"/>
            <a:ext cx="1548062" cy="225172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6"/>
          <p:cNvSpPr/>
          <p:nvPr/>
        </p:nvSpPr>
        <p:spPr>
          <a:xfrm>
            <a:off x="2148744" y="3626033"/>
            <a:ext cx="2604943" cy="707886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mbria"/>
              <a:buNone/>
            </a:pPr>
            <a:r>
              <a:rPr b="1" i="0" lang="zh-TW" sz="10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if ( ( </a:t>
            </a:r>
            <a:r>
              <a:rPr b="1" i="0" lang="zh-TW" sz="1000" u="none" cap="none" strike="noStrike">
                <a:solidFill>
                  <a:srgbClr val="00B050"/>
                </a:solidFill>
                <a:latin typeface="Cambria"/>
                <a:ea typeface="Cambria"/>
                <a:cs typeface="Cambria"/>
                <a:sym typeface="Cambria"/>
              </a:rPr>
              <a:t>密文 </a:t>
            </a:r>
            <a:r>
              <a:rPr b="1" i="0" lang="zh-TW" sz="10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+ </a:t>
            </a:r>
            <a:r>
              <a:rPr b="1" i="0" lang="zh-TW" sz="1000" u="none" cap="none" strike="noStrike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k</a:t>
            </a:r>
            <a:r>
              <a:rPr b="1" i="0" lang="zh-TW" sz="10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)  &gt;  ‘Ｚ’ ) </a:t>
            </a:r>
            <a:endParaRPr b="1" i="0" sz="10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mbria"/>
              <a:buNone/>
            </a:pPr>
            <a:r>
              <a:rPr b="1" i="0" lang="zh-TW" sz="10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      </a:t>
            </a:r>
            <a:r>
              <a:rPr b="1" i="0" lang="zh-TW" sz="1000" u="none" cap="none" strike="noStrike">
                <a:solidFill>
                  <a:srgbClr val="0070C0"/>
                </a:solidFill>
                <a:latin typeface="Cambria"/>
                <a:ea typeface="Cambria"/>
                <a:cs typeface="Cambria"/>
                <a:sym typeface="Cambria"/>
              </a:rPr>
              <a:t>明文</a:t>
            </a:r>
            <a:r>
              <a:rPr b="1" i="0" lang="zh-TW" sz="10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=  ( </a:t>
            </a:r>
            <a:r>
              <a:rPr b="1" i="0" lang="zh-TW" sz="1000" u="none" cap="none" strike="noStrike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k</a:t>
            </a:r>
            <a:r>
              <a:rPr b="1" i="0" lang="zh-TW" sz="10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- ( ‘Ｚ’ - </a:t>
            </a:r>
            <a:r>
              <a:rPr b="1" i="0" lang="zh-TW" sz="1000" u="none" cap="none" strike="noStrike">
                <a:solidFill>
                  <a:srgbClr val="00B050"/>
                </a:solidFill>
                <a:latin typeface="Cambria"/>
                <a:ea typeface="Cambria"/>
                <a:cs typeface="Cambria"/>
                <a:sym typeface="Cambria"/>
              </a:rPr>
              <a:t>密文 </a:t>
            </a:r>
            <a:r>
              <a:rPr b="1" i="0" lang="zh-TW" sz="10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+  1 ) ) + ‘Ａ’ 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mbria"/>
              <a:buNone/>
            </a:pPr>
            <a:r>
              <a:rPr b="1" i="0" lang="zh-TW" sz="10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else		</a:t>
            </a:r>
            <a:endParaRPr b="1" i="0" sz="10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mbria"/>
              <a:buNone/>
            </a:pPr>
            <a:r>
              <a:rPr b="1" i="0" lang="zh-TW" sz="10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      </a:t>
            </a:r>
            <a:r>
              <a:rPr b="1" i="0" lang="zh-TW" sz="1000" u="none" cap="none" strike="noStrike">
                <a:solidFill>
                  <a:srgbClr val="0070C0"/>
                </a:solidFill>
                <a:latin typeface="Cambria"/>
                <a:ea typeface="Cambria"/>
                <a:cs typeface="Cambria"/>
                <a:sym typeface="Cambria"/>
              </a:rPr>
              <a:t>明文</a:t>
            </a:r>
            <a:r>
              <a:rPr b="1" i="0" lang="zh-TW" sz="10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= 密文 +  </a:t>
            </a:r>
            <a:r>
              <a:rPr b="1" i="0" lang="zh-TW" sz="1000" u="none" cap="none" strike="noStrike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k</a:t>
            </a:r>
            <a:r>
              <a:rPr b="1" i="0" lang="zh-TW" sz="10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;</a:t>
            </a:r>
            <a:endParaRPr/>
          </a:p>
        </p:txBody>
      </p:sp>
      <p:sp>
        <p:nvSpPr>
          <p:cNvPr id="130" name="Google Shape;130;p16"/>
          <p:cNvSpPr/>
          <p:nvPr/>
        </p:nvSpPr>
        <p:spPr>
          <a:xfrm>
            <a:off x="5551300" y="3595383"/>
            <a:ext cx="2776879" cy="554586"/>
          </a:xfrm>
          <a:prstGeom prst="rect">
            <a:avLst/>
          </a:prstGeom>
          <a:noFill/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6"/>
          <p:cNvSpPr/>
          <p:nvPr/>
        </p:nvSpPr>
        <p:spPr>
          <a:xfrm>
            <a:off x="5542155" y="2542220"/>
            <a:ext cx="2776879" cy="962979"/>
          </a:xfrm>
          <a:prstGeom prst="rect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6"/>
          <p:cNvSpPr/>
          <p:nvPr/>
        </p:nvSpPr>
        <p:spPr>
          <a:xfrm>
            <a:off x="5314219" y="2350008"/>
            <a:ext cx="1156920" cy="166036"/>
          </a:xfrm>
          <a:prstGeom prst="rect">
            <a:avLst/>
          </a:prstGeom>
          <a:noFill/>
          <a:ln cap="flat" cmpd="sng" w="952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3" name="Google Shape;133;p16"/>
          <p:cNvCxnSpPr>
            <a:stCxn id="129" idx="3"/>
            <a:endCxn id="130" idx="1"/>
          </p:cNvCxnSpPr>
          <p:nvPr/>
        </p:nvCxnSpPr>
        <p:spPr>
          <a:xfrm flipH="1" rot="10800000">
            <a:off x="4753687" y="3872576"/>
            <a:ext cx="797700" cy="107400"/>
          </a:xfrm>
          <a:prstGeom prst="straightConnector1">
            <a:avLst/>
          </a:prstGeom>
          <a:noFill/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4" name="Google Shape;134;p16"/>
          <p:cNvCxnSpPr/>
          <p:nvPr/>
        </p:nvCxnSpPr>
        <p:spPr>
          <a:xfrm>
            <a:off x="3601846" y="2602789"/>
            <a:ext cx="1949453" cy="468658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5" name="Google Shape;135;p16"/>
          <p:cNvCxnSpPr/>
          <p:nvPr/>
        </p:nvCxnSpPr>
        <p:spPr>
          <a:xfrm>
            <a:off x="3132969" y="2245139"/>
            <a:ext cx="2170433" cy="151311"/>
          </a:xfrm>
          <a:prstGeom prst="straightConnector1">
            <a:avLst/>
          </a:prstGeom>
          <a:noFill/>
          <a:ln cap="flat" cmpd="sng" w="9525">
            <a:solidFill>
              <a:srgbClr val="0070C0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7"/>
          <p:cNvSpPr/>
          <p:nvPr/>
        </p:nvSpPr>
        <p:spPr>
          <a:xfrm>
            <a:off x="1731534" y="1452503"/>
            <a:ext cx="6266082" cy="6626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Noto Sans Symbols"/>
              <a:buChar char="⮚"/>
            </a:pPr>
            <a:r>
              <a:rPr b="1" i="0" lang="zh-TW" sz="16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字串比對：</a:t>
            </a:r>
            <a:endParaRPr b="1" i="0" sz="1600" u="none" cap="none" strike="noStrike">
              <a:solidFill>
                <a:srgbClr val="0070C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icrosoft JhengHei"/>
              <a:buNone/>
            </a:pPr>
            <a:r>
              <a:rPr b="0" i="0" lang="zh-TW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(1)  從</a:t>
            </a:r>
            <a:r>
              <a:rPr b="1" i="0" lang="zh-TW" sz="16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解密後明文</a:t>
            </a:r>
            <a:r>
              <a:rPr b="0" i="0" lang="zh-TW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：找到Love、love</a:t>
            </a:r>
            <a:endParaRPr b="1" i="0" sz="1400" u="none" cap="none" strike="noStrike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41" name="Google Shape;141;p17"/>
          <p:cNvSpPr txBox="1"/>
          <p:nvPr>
            <p:ph idx="1" type="body"/>
          </p:nvPr>
        </p:nvSpPr>
        <p:spPr>
          <a:xfrm>
            <a:off x="1556175" y="742950"/>
            <a:ext cx="6616800" cy="5633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◈"/>
            </a:pPr>
            <a:r>
              <a:rPr b="1" lang="zh-TW" sz="2400"/>
              <a:t> </a:t>
            </a:r>
            <a:r>
              <a:rPr b="1"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2. 字串處理</a:t>
            </a:r>
            <a:endParaRPr b="1" sz="2400"/>
          </a:p>
        </p:txBody>
      </p:sp>
      <p:sp>
        <p:nvSpPr>
          <p:cNvPr id="142" name="Google Shape;142;p17"/>
          <p:cNvSpPr txBox="1"/>
          <p:nvPr>
            <p:ph idx="12" type="sldNum"/>
          </p:nvPr>
        </p:nvSpPr>
        <p:spPr>
          <a:xfrm>
            <a:off x="8713794" y="4749900"/>
            <a:ext cx="430206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43" name="Google Shape;143;p17"/>
          <p:cNvSpPr/>
          <p:nvPr/>
        </p:nvSpPr>
        <p:spPr>
          <a:xfrm>
            <a:off x="2179990" y="2115120"/>
            <a:ext cx="5533293" cy="307777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Source Code Pro"/>
              <a:buNone/>
            </a:pPr>
            <a:r>
              <a:rPr b="0" i="0" lang="zh-TW" sz="1400" u="none" cap="none" strike="noStrike">
                <a:solidFill>
                  <a:srgbClr val="0000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int</a:t>
            </a:r>
            <a:r>
              <a:rPr b="0" i="0" lang="zh-TW" sz="1400" u="none" cap="none" strike="noStrike">
                <a:solidFill>
                  <a:srgbClr val="333333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b="0" i="0" lang="zh-TW" sz="1400" u="none" cap="none" strike="noStrike">
                <a:solidFill>
                  <a:srgbClr val="A31515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strncmp </a:t>
            </a:r>
            <a:r>
              <a:rPr b="0" i="0" lang="zh-TW" sz="1400" u="none" cap="none" strike="noStrike">
                <a:solidFill>
                  <a:srgbClr val="333333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(</a:t>
            </a:r>
            <a:r>
              <a:rPr b="0" i="0" lang="zh-TW" sz="1400" u="none" cap="none" strike="noStrike">
                <a:solidFill>
                  <a:srgbClr val="0000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const</a:t>
            </a:r>
            <a:r>
              <a:rPr b="0" i="0" lang="zh-TW" sz="1400" u="none" cap="none" strike="noStrike">
                <a:solidFill>
                  <a:srgbClr val="333333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b="0" i="0" lang="zh-TW" sz="1400" u="none" cap="none" strike="noStrike">
                <a:solidFill>
                  <a:srgbClr val="0000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char </a:t>
            </a:r>
            <a:r>
              <a:rPr b="0" i="0" lang="zh-TW" sz="1400" u="none" cap="none" strike="noStrike">
                <a:solidFill>
                  <a:srgbClr val="333333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*s1, </a:t>
            </a:r>
            <a:r>
              <a:rPr b="0" i="0" lang="zh-TW" sz="1400" u="none" cap="none" strike="noStrike">
                <a:solidFill>
                  <a:srgbClr val="0000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const</a:t>
            </a:r>
            <a:r>
              <a:rPr b="0" i="0" lang="zh-TW" sz="1400" u="none" cap="none" strike="noStrike">
                <a:solidFill>
                  <a:srgbClr val="333333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b="0" i="0" lang="zh-TW" sz="1400" u="none" cap="none" strike="noStrike">
                <a:solidFill>
                  <a:srgbClr val="0000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char</a:t>
            </a:r>
            <a:r>
              <a:rPr b="0" i="0" lang="zh-TW" sz="1400" u="none" cap="none" strike="noStrike">
                <a:solidFill>
                  <a:srgbClr val="333333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*s2, </a:t>
            </a:r>
            <a:r>
              <a:rPr b="1" i="0" lang="zh-TW" sz="1400" u="none" cap="none" strike="noStrike">
                <a:solidFill>
                  <a:srgbClr val="FF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size_t n</a:t>
            </a:r>
            <a:r>
              <a:rPr b="0" i="0" lang="zh-TW" sz="1400" u="none" cap="none" strike="noStrike">
                <a:solidFill>
                  <a:srgbClr val="333333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);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7"/>
          <p:cNvSpPr/>
          <p:nvPr/>
        </p:nvSpPr>
        <p:spPr>
          <a:xfrm>
            <a:off x="6518724" y="2400932"/>
            <a:ext cx="119455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Microsoft JhengHei"/>
              <a:buNone/>
            </a:pPr>
            <a:r>
              <a:rPr b="1" i="0" lang="zh-TW" sz="14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比較n個字元</a:t>
            </a:r>
            <a:endParaRPr b="1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45" name="Google Shape;145;p17"/>
          <p:cNvGraphicFramePr/>
          <p:nvPr/>
        </p:nvGraphicFramePr>
        <p:xfrm>
          <a:off x="6291825" y="61713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{F0353B35-D5C2-4FC2-BC26-9D4C91F09D76}</a:tableStyleId>
              </a:tblPr>
              <a:tblGrid>
                <a:gridCol w="800625"/>
                <a:gridCol w="1233400"/>
              </a:tblGrid>
              <a:tr h="248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Microsoft JhengHei"/>
                        <a:buNone/>
                      </a:pPr>
                      <a:r>
                        <a:rPr b="1" lang="zh-TW" sz="11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回傳值</a:t>
                      </a:r>
                      <a:endParaRPr b="1" sz="11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E5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Microsoft JhengHei"/>
                        <a:buNone/>
                      </a:pPr>
                      <a:r>
                        <a:rPr b="1" lang="zh-TW" sz="11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indicates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5E5F2"/>
                    </a:solidFill>
                  </a:tcPr>
                </a:tc>
              </a:tr>
              <a:tr h="248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Microsoft JhengHei"/>
                        <a:buNone/>
                      </a:pPr>
                      <a:r>
                        <a:rPr lang="zh-TW" sz="11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&lt;0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Microsoft JhengHei"/>
                        <a:buNone/>
                      </a:pPr>
                      <a:r>
                        <a:rPr lang="zh-TW" sz="11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str1 &lt; str2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48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Microsoft JhengHei"/>
                        <a:buNone/>
                      </a:pPr>
                      <a:r>
                        <a:rPr lang="zh-TW" sz="11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0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Microsoft JhengHei"/>
                        <a:buNone/>
                      </a:pPr>
                      <a:r>
                        <a:rPr lang="zh-TW" sz="11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str1 = str2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48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Microsoft JhengHei"/>
                        <a:buNone/>
                      </a:pPr>
                      <a:r>
                        <a:rPr lang="zh-TW" sz="11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&gt;0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Microsoft JhengHei"/>
                        <a:buNone/>
                      </a:pPr>
                      <a:r>
                        <a:rPr lang="zh-TW" sz="11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str1 &gt; str2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46" name="Google Shape;14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31534" y="2777737"/>
            <a:ext cx="6411711" cy="1266725"/>
          </a:xfrm>
          <a:prstGeom prst="rect">
            <a:avLst/>
          </a:prstGeom>
          <a:noFill/>
          <a:ln cap="flat" cmpd="sng" w="9525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7" name="Google Shape;147;p17"/>
          <p:cNvSpPr/>
          <p:nvPr/>
        </p:nvSpPr>
        <p:spPr>
          <a:xfrm>
            <a:off x="3974721" y="3409633"/>
            <a:ext cx="230704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Microsoft JhengHei"/>
              <a:buNone/>
            </a:pPr>
            <a:r>
              <a:rPr b="1" i="0" lang="zh-TW" sz="14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找到Love 、love 跳出迴圈</a:t>
            </a:r>
            <a:endParaRPr b="1" i="0" sz="14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7"/>
          <p:cNvSpPr/>
          <p:nvPr/>
        </p:nvSpPr>
        <p:spPr>
          <a:xfrm>
            <a:off x="2037821" y="3082581"/>
            <a:ext cx="6105423" cy="211016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8"/>
          <p:cNvSpPr txBox="1"/>
          <p:nvPr>
            <p:ph idx="12" type="sldNum"/>
          </p:nvPr>
        </p:nvSpPr>
        <p:spPr>
          <a:xfrm>
            <a:off x="8742670" y="4749900"/>
            <a:ext cx="40133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54" name="Google Shape;154;p18"/>
          <p:cNvSpPr txBox="1"/>
          <p:nvPr/>
        </p:nvSpPr>
        <p:spPr>
          <a:xfrm>
            <a:off x="1406460" y="598728"/>
            <a:ext cx="5019286" cy="54504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600"/>
              <a:buFont typeface="Tinos"/>
              <a:buChar char="◈"/>
            </a:pPr>
            <a:r>
              <a:rPr b="1" i="0" lang="zh-TW" sz="28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3. 範例程式</a:t>
            </a:r>
            <a:endParaRPr b="1" i="0" sz="2800" u="none" cap="none" strike="noStrike">
              <a:solidFill>
                <a:srgbClr val="25212A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55" name="Google Shape;15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59396" y="1143770"/>
            <a:ext cx="4045669" cy="3094695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156" name="Google Shape;156;p18"/>
          <p:cNvGrpSpPr/>
          <p:nvPr/>
        </p:nvGrpSpPr>
        <p:grpSpPr>
          <a:xfrm>
            <a:off x="1761833" y="1138122"/>
            <a:ext cx="2397416" cy="3105992"/>
            <a:chOff x="1761833" y="1138122"/>
            <a:chExt cx="2397416" cy="3105992"/>
          </a:xfrm>
        </p:grpSpPr>
        <p:pic>
          <p:nvPicPr>
            <p:cNvPr id="157" name="Google Shape;157;p1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761833" y="1138122"/>
              <a:ext cx="2042190" cy="3105992"/>
            </a:xfrm>
            <a:prstGeom prst="rect">
              <a:avLst/>
            </a:prstGeom>
            <a:noFill/>
            <a:ln cap="flat" cmpd="sng" w="9525">
              <a:solidFill>
                <a:srgbClr val="3F3F3F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158" name="Google Shape;158;p18"/>
            <p:cNvSpPr/>
            <p:nvPr/>
          </p:nvSpPr>
          <p:spPr>
            <a:xfrm>
              <a:off x="2222205" y="3200054"/>
              <a:ext cx="1222744" cy="265814"/>
            </a:xfrm>
            <a:prstGeom prst="rect">
              <a:avLst/>
            </a:prstGeom>
            <a:solidFill>
              <a:srgbClr val="E6E4F5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8"/>
            <p:cNvSpPr/>
            <p:nvPr/>
          </p:nvSpPr>
          <p:spPr>
            <a:xfrm>
              <a:off x="2222205" y="2934240"/>
              <a:ext cx="1222744" cy="265814"/>
            </a:xfrm>
            <a:prstGeom prst="rect">
              <a:avLst/>
            </a:prstGeom>
            <a:solidFill>
              <a:srgbClr val="F7EBD5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8"/>
            <p:cNvSpPr/>
            <p:nvPr/>
          </p:nvSpPr>
          <p:spPr>
            <a:xfrm>
              <a:off x="2222205" y="3440155"/>
              <a:ext cx="1222744" cy="265814"/>
            </a:xfrm>
            <a:prstGeom prst="rect">
              <a:avLst/>
            </a:prstGeom>
            <a:solidFill>
              <a:srgbClr val="D5E5F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8"/>
            <p:cNvSpPr txBox="1"/>
            <p:nvPr/>
          </p:nvSpPr>
          <p:spPr>
            <a:xfrm>
              <a:off x="2690037" y="2934240"/>
              <a:ext cx="26581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zh-TW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  <p:sp>
          <p:nvSpPr>
            <p:cNvPr id="162" name="Google Shape;162;p18"/>
            <p:cNvSpPr txBox="1"/>
            <p:nvPr/>
          </p:nvSpPr>
          <p:spPr>
            <a:xfrm>
              <a:off x="2690037" y="3182554"/>
              <a:ext cx="26581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zh-TW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  <p:sp>
          <p:nvSpPr>
            <p:cNvPr id="163" name="Google Shape;163;p18"/>
            <p:cNvSpPr txBox="1"/>
            <p:nvPr/>
          </p:nvSpPr>
          <p:spPr>
            <a:xfrm>
              <a:off x="2690037" y="3448368"/>
              <a:ext cx="26581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zh-TW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  <p:cxnSp>
          <p:nvCxnSpPr>
            <p:cNvPr id="164" name="Google Shape;164;p18"/>
            <p:cNvCxnSpPr>
              <a:stCxn id="159" idx="3"/>
              <a:endCxn id="155" idx="1"/>
            </p:cNvCxnSpPr>
            <p:nvPr/>
          </p:nvCxnSpPr>
          <p:spPr>
            <a:xfrm flipH="1" rot="10800000">
              <a:off x="3444949" y="2691247"/>
              <a:ext cx="714300" cy="375900"/>
            </a:xfrm>
            <a:prstGeom prst="straightConnector1">
              <a:avLst/>
            </a:prstGeom>
            <a:noFill/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/>
          <p:cNvSpPr txBox="1"/>
          <p:nvPr>
            <p:ph idx="12" type="sldNum"/>
          </p:nvPr>
        </p:nvSpPr>
        <p:spPr>
          <a:xfrm>
            <a:off x="8742670" y="4749900"/>
            <a:ext cx="40133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70" name="Google Shape;170;p19"/>
          <p:cNvSpPr txBox="1"/>
          <p:nvPr/>
        </p:nvSpPr>
        <p:spPr>
          <a:xfrm>
            <a:off x="1406460" y="598728"/>
            <a:ext cx="5019286" cy="54504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600"/>
              <a:buFont typeface="Tinos"/>
              <a:buChar char="◈"/>
            </a:pPr>
            <a:r>
              <a:rPr b="1" i="0" lang="zh-TW" sz="28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3. 範例程式</a:t>
            </a:r>
            <a:endParaRPr b="1" i="0" sz="2800" u="none" cap="none" strike="noStrike">
              <a:solidFill>
                <a:srgbClr val="25212A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71" name="Google Shape;17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47243" y="2030876"/>
            <a:ext cx="5252164" cy="1081747"/>
          </a:xfrm>
          <a:prstGeom prst="rect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2" name="Google Shape;172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47243" y="3204641"/>
            <a:ext cx="1796900" cy="731092"/>
          </a:xfrm>
          <a:prstGeom prst="rect">
            <a:avLst/>
          </a:prstGeom>
          <a:noFill/>
          <a:ln cap="flat" cmpd="sng" w="1905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173" name="Google Shape;173;p19"/>
          <p:cNvGrpSpPr/>
          <p:nvPr/>
        </p:nvGrpSpPr>
        <p:grpSpPr>
          <a:xfrm>
            <a:off x="749680" y="1259941"/>
            <a:ext cx="2397563" cy="3105992"/>
            <a:chOff x="1761833" y="1138122"/>
            <a:chExt cx="2397563" cy="3105992"/>
          </a:xfrm>
        </p:grpSpPr>
        <p:pic>
          <p:nvPicPr>
            <p:cNvPr id="174" name="Google Shape;174;p1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761833" y="1138122"/>
              <a:ext cx="2042190" cy="3105992"/>
            </a:xfrm>
            <a:prstGeom prst="rect">
              <a:avLst/>
            </a:prstGeom>
            <a:noFill/>
            <a:ln cap="flat" cmpd="sng" w="9525">
              <a:solidFill>
                <a:srgbClr val="3F3F3F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175" name="Google Shape;175;p19"/>
            <p:cNvSpPr/>
            <p:nvPr/>
          </p:nvSpPr>
          <p:spPr>
            <a:xfrm>
              <a:off x="2222205" y="3200054"/>
              <a:ext cx="1222744" cy="265814"/>
            </a:xfrm>
            <a:prstGeom prst="rect">
              <a:avLst/>
            </a:prstGeom>
            <a:solidFill>
              <a:srgbClr val="E6E4F5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19"/>
            <p:cNvSpPr/>
            <p:nvPr/>
          </p:nvSpPr>
          <p:spPr>
            <a:xfrm>
              <a:off x="2222205" y="2934240"/>
              <a:ext cx="1222744" cy="265814"/>
            </a:xfrm>
            <a:prstGeom prst="rect">
              <a:avLst/>
            </a:prstGeom>
            <a:solidFill>
              <a:srgbClr val="F7EBD5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19"/>
            <p:cNvSpPr/>
            <p:nvPr/>
          </p:nvSpPr>
          <p:spPr>
            <a:xfrm>
              <a:off x="2222205" y="3440155"/>
              <a:ext cx="1222744" cy="265814"/>
            </a:xfrm>
            <a:prstGeom prst="rect">
              <a:avLst/>
            </a:prstGeom>
            <a:solidFill>
              <a:srgbClr val="D5E5F2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9"/>
            <p:cNvSpPr txBox="1"/>
            <p:nvPr/>
          </p:nvSpPr>
          <p:spPr>
            <a:xfrm>
              <a:off x="2690037" y="2934240"/>
              <a:ext cx="26581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zh-TW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  <p:sp>
          <p:nvSpPr>
            <p:cNvPr id="179" name="Google Shape;179;p19"/>
            <p:cNvSpPr txBox="1"/>
            <p:nvPr/>
          </p:nvSpPr>
          <p:spPr>
            <a:xfrm>
              <a:off x="2690037" y="3182554"/>
              <a:ext cx="26581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zh-TW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  <p:sp>
          <p:nvSpPr>
            <p:cNvPr id="180" name="Google Shape;180;p19"/>
            <p:cNvSpPr txBox="1"/>
            <p:nvPr/>
          </p:nvSpPr>
          <p:spPr>
            <a:xfrm>
              <a:off x="2690037" y="3448368"/>
              <a:ext cx="26581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zh-TW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  <p:cxnSp>
          <p:nvCxnSpPr>
            <p:cNvPr id="181" name="Google Shape;181;p19"/>
            <p:cNvCxnSpPr/>
            <p:nvPr/>
          </p:nvCxnSpPr>
          <p:spPr>
            <a:xfrm flipH="1" rot="10800000">
              <a:off x="3444949" y="2458261"/>
              <a:ext cx="714447" cy="873936"/>
            </a:xfrm>
            <a:prstGeom prst="straightConnector1">
              <a:avLst/>
            </a:prstGeom>
            <a:noFill/>
            <a:ln cap="flat" cmpd="sng" w="19050">
              <a:solidFill>
                <a:schemeClr val="accent5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  <p:cxnSp>
        <p:nvCxnSpPr>
          <p:cNvPr id="182" name="Google Shape;182;p19"/>
          <p:cNvCxnSpPr>
            <a:endCxn id="172" idx="1"/>
          </p:cNvCxnSpPr>
          <p:nvPr/>
        </p:nvCxnSpPr>
        <p:spPr>
          <a:xfrm flipH="1" rot="10800000">
            <a:off x="2435343" y="3570187"/>
            <a:ext cx="711900" cy="153900"/>
          </a:xfrm>
          <a:prstGeom prst="straightConnector1">
            <a:avLst/>
          </a:prstGeom>
          <a:noFill/>
          <a:ln cap="flat" cmpd="sng" w="19050">
            <a:solidFill>
              <a:srgbClr val="0070C0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174660" y="1870079"/>
            <a:ext cx="1104832" cy="148956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zh-TW" sz="5000">
                <a:latin typeface="Microsoft JhengHei"/>
                <a:ea typeface="Microsoft JhengHei"/>
                <a:cs typeface="Microsoft JhengHei"/>
                <a:sym typeface="Microsoft JhengHei"/>
              </a:rPr>
              <a:t>題</a:t>
            </a:r>
            <a:br>
              <a:rPr lang="zh-TW" sz="5000"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sz="5000">
                <a:latin typeface="Microsoft JhengHei"/>
                <a:ea typeface="Microsoft JhengHei"/>
                <a:cs typeface="Microsoft JhengHei"/>
                <a:sym typeface="Microsoft JhengHei"/>
              </a:rPr>
              <a:t>目</a:t>
            </a:r>
            <a:endParaRPr sz="50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95300" y="47499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5" name="Google Shape;45;p8"/>
          <p:cNvSpPr/>
          <p:nvPr/>
        </p:nvSpPr>
        <p:spPr>
          <a:xfrm>
            <a:off x="1440872" y="706367"/>
            <a:ext cx="6982691" cy="37461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zh-TW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默默喜歡著雯雯很久的阿遠，遲遲不敢向對方表達心意。不主動傳訊息給對方怕被當變態、面對面時因爲雯雯太可愛會害羞講不出話，一直沒有行動的阿遠發現最近雯雯的身邊有其他異性的存在，因此就算使出渾身解術都要讓對方明白自己的心意，進行愛的告白！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zh-TW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阿遠想到了一個進可攻、退可守的策略：給雯雯一封加密過的信件，內容是</a:t>
            </a:r>
            <a:r>
              <a:rPr b="1" i="0" lang="zh-TW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用凱薩密碼加密過後的情書</a:t>
            </a:r>
            <a:r>
              <a:rPr b="0" i="0" lang="zh-TW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。但其實這一切都在雯雯的掌握中，她也喜歡阿遠，所以才故意安排異性好友在身邊設法讓阿遠告白，雯雯已經等不及要解開信件上的內容了！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907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TW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「凱薩密碼」：明文中的</a:t>
            </a:r>
            <a:r>
              <a:rPr b="1" i="0" lang="zh-TW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所有字母都在字母表上向後、或向前位移，按照一個固定數目進行偏移後被替換成密文</a:t>
            </a:r>
            <a:r>
              <a:rPr b="0" i="0" lang="zh-TW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。雯雯已知加密後信件中一定有Love或love這個字，且</a:t>
            </a:r>
            <a:r>
              <a:rPr b="1" i="0" lang="zh-TW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只需解密英文字母</a:t>
            </a:r>
            <a:r>
              <a:rPr b="0" i="0" lang="zh-TW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，請幫她找出</a:t>
            </a:r>
            <a:r>
              <a:rPr b="1" i="0" lang="zh-TW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最少向後位移量k</a:t>
            </a:r>
            <a:r>
              <a:rPr b="0" i="0" lang="zh-TW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快速解密情書的內容，接受阿遠的告白！</a:t>
            </a:r>
            <a:r>
              <a:rPr b="0" i="0" lang="zh-TW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/>
          <p:nvPr>
            <p:ph idx="12" type="sldNum"/>
          </p:nvPr>
        </p:nvSpPr>
        <p:spPr>
          <a:xfrm>
            <a:off x="8595300" y="47499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1" name="Google Shape;51;p9"/>
          <p:cNvSpPr/>
          <p:nvPr/>
        </p:nvSpPr>
        <p:spPr>
          <a:xfrm>
            <a:off x="1623315" y="874268"/>
            <a:ext cx="664285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icrosoft JhengHei"/>
              <a:buNone/>
            </a:pPr>
            <a:r>
              <a:rPr b="1" i="0" lang="zh-TW" sz="2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輸入格式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有</a:t>
            </a:r>
            <a:r>
              <a:rPr b="1" i="0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一個字串S (1</a:t>
            </a:r>
            <a:r>
              <a:rPr b="1" i="1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≤ S≤</a:t>
            </a:r>
            <a:r>
              <a:rPr b="1" i="0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1000)</a:t>
            </a:r>
            <a:r>
              <a:rPr b="0" i="0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，代表</a:t>
            </a:r>
            <a:r>
              <a:rPr b="1" i="0" lang="zh-TW" sz="1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加密過的情書內容</a:t>
            </a:r>
            <a:r>
              <a:rPr b="0" i="0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。字串S包含大小寫英文字母、符號、空白，</a:t>
            </a:r>
            <a:r>
              <a:rPr b="1" i="0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讀到換行時停止輸入</a:t>
            </a:r>
            <a:r>
              <a:rPr b="0" i="0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r>
              <a:rPr b="0" i="0" lang="zh-TW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52" name="Google Shape;52;p9"/>
          <p:cNvSpPr/>
          <p:nvPr/>
        </p:nvSpPr>
        <p:spPr>
          <a:xfrm>
            <a:off x="1618954" y="1903479"/>
            <a:ext cx="6785637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icrosoft JhengHei"/>
              <a:buNone/>
            </a:pPr>
            <a:r>
              <a:rPr b="1" i="0" lang="zh-TW" sz="2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輸出格式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僅輸出</a:t>
            </a:r>
            <a:r>
              <a:rPr b="1" i="0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一個正整數</a:t>
            </a:r>
            <a:r>
              <a:rPr b="0" i="0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，代表密文解密後</a:t>
            </a:r>
            <a:r>
              <a:rPr b="1" i="0" lang="zh-TW" sz="1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最少偏移量k (0</a:t>
            </a:r>
            <a:r>
              <a:rPr b="1" i="1" lang="zh-TW" sz="1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≤ k ≤</a:t>
            </a:r>
            <a:r>
              <a:rPr b="1" i="0" lang="zh-TW" sz="1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25)</a:t>
            </a:r>
            <a:r>
              <a:rPr b="0" i="0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，使字串中包含</a:t>
            </a:r>
            <a:r>
              <a:rPr b="1" i="0" lang="zh-TW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Love或love</a:t>
            </a:r>
            <a:r>
              <a:rPr b="0" i="0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的凱薩密碼。</a:t>
            </a:r>
            <a:r>
              <a:rPr b="0" i="0" lang="zh-TW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8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53" name="Google Shape;53;p9"/>
          <p:cNvGraphicFramePr/>
          <p:nvPr/>
        </p:nvGraphicFramePr>
        <p:xfrm>
          <a:off x="2968226" y="3143745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{769AFA43-22BF-4D76-B6E3-1E836C269E3A}</a:tableStyleId>
              </a:tblPr>
              <a:tblGrid>
                <a:gridCol w="2043550"/>
                <a:gridCol w="2043550"/>
              </a:tblGrid>
              <a:tr h="874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icrosoft JhengHei"/>
                        <a:buNone/>
                      </a:pPr>
                      <a:r>
                        <a:rPr b="1" lang="zh-TW" sz="16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輸入範例</a:t>
                      </a:r>
                      <a:br>
                        <a:rPr lang="zh-TW" sz="15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</a:br>
                      <a:r>
                        <a:rPr b="0" i="0" lang="zh-TW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</a:t>
                      </a:r>
                      <a:r>
                        <a:rPr b="0" i="0" lang="zh-TW" sz="18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b="0" i="0" lang="zh-TW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ilsb vlr.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icrosoft JhengHei"/>
                        <a:buNone/>
                      </a:pPr>
                      <a:r>
                        <a:rPr b="1" lang="zh-TW" sz="16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輸出範例</a:t>
                      </a:r>
                      <a:br>
                        <a:rPr lang="zh-TW" sz="15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</a:br>
                      <a:r>
                        <a:rPr b="0" i="0" lang="zh-TW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zh-TW" sz="16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(解密後：I love you.)</a:t>
                      </a:r>
                      <a:r>
                        <a:rPr lang="zh-TW" sz="1800" u="none" cap="none" strike="noStrike"/>
                        <a:t> </a:t>
                      </a:r>
                      <a:endParaRPr sz="18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/>
          <p:nvPr>
            <p:ph idx="4294967295" type="ctrTitle"/>
          </p:nvPr>
        </p:nvSpPr>
        <p:spPr>
          <a:xfrm>
            <a:off x="4779000" y="987034"/>
            <a:ext cx="32343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</a:pPr>
            <a:r>
              <a:rPr b="1" i="0" lang="zh-TW" sz="5500" u="none" cap="none" strike="noStrike">
                <a:solidFill>
                  <a:srgbClr val="25212A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解題重點:</a:t>
            </a:r>
            <a:endParaRPr b="1" i="0" sz="5500" u="none" cap="none" strike="noStrike">
              <a:solidFill>
                <a:srgbClr val="25212A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9" name="Google Shape;59;p10"/>
          <p:cNvSpPr txBox="1"/>
          <p:nvPr>
            <p:ph idx="4294967295" type="subTitle"/>
          </p:nvPr>
        </p:nvSpPr>
        <p:spPr>
          <a:xfrm>
            <a:off x="4893956" y="2146834"/>
            <a:ext cx="3234300" cy="18488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3000"/>
              <a:buFont typeface="Tinos"/>
              <a:buNone/>
            </a:pPr>
            <a:r>
              <a:rPr b="1" i="0" lang="zh-TW" sz="2400" u="none" cap="none" strike="noStrike">
                <a:solidFill>
                  <a:srgbClr val="25212A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  字串讀取    </a:t>
            </a:r>
            <a:endParaRPr b="1" i="0" sz="2400" u="none" cap="none" strike="noStrike">
              <a:solidFill>
                <a:srgbClr val="25212A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3000"/>
              <a:buFont typeface="Tinos"/>
              <a:buNone/>
            </a:pPr>
            <a:r>
              <a:rPr b="0" i="0" lang="zh-TW" sz="2000" u="none" cap="none" strike="noStrike">
                <a:solidFill>
                  <a:srgbClr val="25212A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</a:t>
            </a:r>
            <a:r>
              <a:rPr b="0" i="0" lang="zh-TW" sz="2000" u="none" cap="none" strike="noStrike">
                <a:solidFill>
                  <a:srgbClr val="59595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字元陣列讀取</a:t>
            </a:r>
            <a:endParaRPr b="0" i="0" sz="2000" u="none" cap="none" strike="noStrike">
              <a:solidFill>
                <a:srgbClr val="59595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3000"/>
              <a:buFont typeface="Tinos"/>
              <a:buNone/>
            </a:pPr>
            <a:r>
              <a:rPr b="1" i="0" lang="zh-TW" sz="2400" u="none" cap="none" strike="noStrike">
                <a:solidFill>
                  <a:srgbClr val="25212A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  字串處理</a:t>
            </a:r>
            <a:endParaRPr b="1" i="0" sz="2400" u="none" cap="none" strike="noStrike">
              <a:solidFill>
                <a:srgbClr val="25212A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3000"/>
              <a:buFont typeface="Tinos"/>
              <a:buNone/>
            </a:pPr>
            <a:r>
              <a:rPr b="1" i="0" lang="zh-TW" sz="2500" u="none" cap="none" strike="noStrike">
                <a:solidFill>
                  <a:srgbClr val="25212A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</a:t>
            </a:r>
            <a:r>
              <a:rPr b="0" i="0" lang="zh-TW" sz="2000" u="none" cap="none" strike="noStrike">
                <a:solidFill>
                  <a:srgbClr val="59595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字串位移比對</a:t>
            </a:r>
            <a:endParaRPr b="0" i="0" sz="2000" u="none" cap="none" strike="noStrike">
              <a:solidFill>
                <a:srgbClr val="59595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8595300" y="47499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1" name="Google Shape;61;p10"/>
          <p:cNvSpPr/>
          <p:nvPr/>
        </p:nvSpPr>
        <p:spPr>
          <a:xfrm>
            <a:off x="1375888" y="4230894"/>
            <a:ext cx="5435933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zh-TW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Icon made by [https://www.flaticon.com/authors/smalllikeart] from </a:t>
            </a:r>
            <a:r>
              <a:rPr b="0" i="0" lang="zh-TW" sz="11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www.flaticon.com</a:t>
            </a:r>
            <a:r>
              <a:rPr b="0" i="0" lang="zh-TW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" name="Google Shape;62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95573" y="1472609"/>
            <a:ext cx="2198281" cy="21982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8742670" y="4749900"/>
            <a:ext cx="40133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b="0" lang="zh-TW"/>
              <a:t>‹#›</a:t>
            </a:fld>
            <a:endParaRPr b="0"/>
          </a:p>
        </p:txBody>
      </p:sp>
      <p:sp>
        <p:nvSpPr>
          <p:cNvPr id="68" name="Google Shape;68;p11"/>
          <p:cNvSpPr/>
          <p:nvPr/>
        </p:nvSpPr>
        <p:spPr>
          <a:xfrm>
            <a:off x="1658680" y="2187026"/>
            <a:ext cx="280557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zh-TW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r>
              <a:rPr b="1" i="0" lang="zh-TW" sz="4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字串讀取</a:t>
            </a:r>
            <a:r>
              <a:rPr b="1" i="0" lang="zh-TW" sz="44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1"/>
          <p:cNvSpPr/>
          <p:nvPr/>
        </p:nvSpPr>
        <p:spPr>
          <a:xfrm>
            <a:off x="4303009" y="4175635"/>
            <a:ext cx="5465134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zh-TW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Icon made by [https://www.freepik.com/] from </a:t>
            </a:r>
            <a:r>
              <a:rPr b="0" i="0" lang="zh-TW" sz="11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www.flaticon.com</a:t>
            </a:r>
            <a:r>
              <a:rPr b="0" i="0" lang="zh-TW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1"/>
          <p:cNvSpPr/>
          <p:nvPr/>
        </p:nvSpPr>
        <p:spPr>
          <a:xfrm>
            <a:off x="2840775" y="2805131"/>
            <a:ext cx="2031325" cy="4515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Microsoft JhengHei"/>
              <a:buNone/>
            </a:pPr>
            <a:r>
              <a:rPr b="0" i="0" lang="zh-TW" sz="2400" u="none" cap="none" strike="noStrike">
                <a:solidFill>
                  <a:srgbClr val="59595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字元陣列讀取</a:t>
            </a:r>
            <a:endParaRPr b="0" i="0" sz="2000" u="none" cap="none" strike="noStrike">
              <a:solidFill>
                <a:srgbClr val="59595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56623" y="1514673"/>
            <a:ext cx="2114154" cy="21141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/>
          <p:nvPr/>
        </p:nvSpPr>
        <p:spPr>
          <a:xfrm>
            <a:off x="1731534" y="1452503"/>
            <a:ext cx="6266082" cy="18013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Noto Sans Symbols"/>
              <a:buChar char="⮚"/>
            </a:pPr>
            <a:r>
              <a:rPr b="1" i="0" lang="zh-TW" sz="18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字元陣列操作：</a:t>
            </a:r>
            <a:endParaRPr b="1" i="0" sz="1800" u="none" cap="none" strike="noStrike">
              <a:solidFill>
                <a:srgbClr val="0070C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icrosoft JhengHei"/>
              <a:buAutoNum type="arabicParenBoth"/>
            </a:pPr>
            <a:r>
              <a:rPr b="0" i="0" lang="zh-TW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創立陣列</a:t>
            </a:r>
            <a:r>
              <a:rPr b="0" i="0" lang="zh-TW" sz="1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（</a:t>
            </a:r>
            <a:r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字串S (1</a:t>
            </a:r>
            <a:r>
              <a:rPr b="0" i="1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≤ S≤</a:t>
            </a:r>
            <a:r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1000) </a:t>
            </a:r>
            <a:r>
              <a:rPr b="0" i="0" lang="zh-TW" sz="1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）</a:t>
            </a:r>
            <a:endParaRPr b="0" i="0" sz="14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Microsoft JhengHei"/>
              <a:buAutoNum type="arabicParenBoth"/>
            </a:pPr>
            <a:r>
              <a:rPr b="1" i="0" lang="zh-TW" sz="16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讀取字元直到換行</a:t>
            </a:r>
            <a:endParaRPr b="0" i="0" sz="18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7" name="Google Shape;77;p12"/>
          <p:cNvSpPr txBox="1"/>
          <p:nvPr>
            <p:ph idx="1" type="body"/>
          </p:nvPr>
        </p:nvSpPr>
        <p:spPr>
          <a:xfrm>
            <a:off x="1556175" y="742950"/>
            <a:ext cx="6616800" cy="5633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◈"/>
            </a:pPr>
            <a:r>
              <a:rPr b="1" lang="zh-TW" sz="2400"/>
              <a:t> 1. 字元陣列讀取</a:t>
            </a:r>
            <a:endParaRPr b="1" sz="28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 b="1"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 b="1" sz="24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8" name="Google Shape;78;p12"/>
          <p:cNvSpPr txBox="1"/>
          <p:nvPr>
            <p:ph idx="12" type="sldNum"/>
          </p:nvPr>
        </p:nvSpPr>
        <p:spPr>
          <a:xfrm>
            <a:off x="8713794" y="4749900"/>
            <a:ext cx="430206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9" name="Google Shape;79;p12"/>
          <p:cNvSpPr/>
          <p:nvPr/>
        </p:nvSpPr>
        <p:spPr>
          <a:xfrm>
            <a:off x="2170142" y="2542685"/>
            <a:ext cx="4446044" cy="307777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Source Code Pro"/>
              <a:buNone/>
            </a:pPr>
            <a:r>
              <a:rPr b="0" i="0" lang="zh-TW" sz="1400" u="none" cap="none" strike="noStrike">
                <a:solidFill>
                  <a:srgbClr val="00206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char</a:t>
            </a:r>
            <a:r>
              <a:rPr b="0" i="0" lang="zh-TW" sz="1400" u="none" cap="none" strike="noStrike">
                <a:solidFill>
                  <a:srgbClr val="A31515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b="0" i="0" lang="zh-TW" sz="1400" u="none" cap="none" strike="noStrike">
                <a:solidFill>
                  <a:srgbClr val="3F3F3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*fgets(</a:t>
            </a:r>
            <a:r>
              <a:rPr b="0" i="0" lang="zh-TW" sz="1400" u="none" cap="none" strike="noStrike">
                <a:solidFill>
                  <a:srgbClr val="00206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char</a:t>
            </a:r>
            <a:r>
              <a:rPr b="0" i="0" lang="zh-TW" sz="1400" u="none" cap="none" strike="noStrike">
                <a:solidFill>
                  <a:srgbClr val="A31515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*</a:t>
            </a:r>
            <a:r>
              <a:rPr b="0" i="0" lang="zh-TW" sz="1400" u="none" cap="none" strike="noStrike">
                <a:solidFill>
                  <a:srgbClr val="3F3F3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str,</a:t>
            </a:r>
            <a:r>
              <a:rPr b="0" i="0" lang="zh-TW" sz="1400" u="none" cap="none" strike="noStrike">
                <a:solidFill>
                  <a:srgbClr val="A31515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b="0" i="0" lang="zh-TW" sz="1400" u="none" cap="none" strike="noStrike">
                <a:solidFill>
                  <a:srgbClr val="00206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int</a:t>
            </a:r>
            <a:r>
              <a:rPr b="0" i="0" lang="zh-TW" sz="1400" u="none" cap="none" strike="noStrike">
                <a:solidFill>
                  <a:srgbClr val="A31515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b="0" i="0" lang="zh-TW" sz="1400" u="none" cap="none" strike="noStrike">
                <a:solidFill>
                  <a:srgbClr val="3F3F3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n, </a:t>
            </a:r>
            <a:r>
              <a:rPr b="0" i="0" lang="zh-TW" sz="1400" u="none" cap="none" strike="noStrike">
                <a:solidFill>
                  <a:srgbClr val="00206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FILE</a:t>
            </a:r>
            <a:r>
              <a:rPr b="0" i="0" lang="zh-TW" sz="1400" u="none" cap="none" strike="noStrike">
                <a:solidFill>
                  <a:srgbClr val="3F3F3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b="0" i="0" lang="zh-TW" sz="1400" u="none" cap="none" strike="noStrike">
                <a:solidFill>
                  <a:srgbClr val="A31515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*</a:t>
            </a:r>
            <a:r>
              <a:rPr b="0" i="0" lang="zh-TW" sz="1400" u="none" cap="none" strike="noStrike">
                <a:solidFill>
                  <a:srgbClr val="3F3F3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stream)</a:t>
            </a:r>
            <a:endParaRPr b="0" i="0" sz="1400" u="none" cap="none" strike="noStrike">
              <a:solidFill>
                <a:srgbClr val="3F3F3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80" name="Google Shape;8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68502" y="3380314"/>
            <a:ext cx="3684010" cy="787182"/>
          </a:xfrm>
          <a:prstGeom prst="rect">
            <a:avLst/>
          </a:prstGeom>
          <a:noFill/>
          <a:ln cap="flat" cmpd="sng" w="9525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1" name="Google Shape;81;p12"/>
          <p:cNvSpPr/>
          <p:nvPr/>
        </p:nvSpPr>
        <p:spPr>
          <a:xfrm>
            <a:off x="2098990" y="2841704"/>
            <a:ext cx="358463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b="1" i="0" lang="zh-TW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讀取指定的一行，並將其存儲到由str指向的字串。</a:t>
            </a:r>
            <a:endParaRPr b="1" i="0" sz="12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b="1" i="0" lang="zh-TW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當讀到</a:t>
            </a:r>
            <a:r>
              <a:rPr b="1" i="0" lang="zh-TW" sz="12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換行</a:t>
            </a:r>
            <a:r>
              <a:rPr b="1" i="0" lang="zh-TW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或是</a:t>
            </a:r>
            <a:r>
              <a:rPr b="1" i="0" lang="zh-TW" sz="12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超過最大字串長度</a:t>
            </a:r>
            <a:r>
              <a:rPr b="1" i="0" lang="zh-TW" sz="1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停止讀取！</a:t>
            </a:r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2"/>
          <p:cNvSpPr/>
          <p:nvPr/>
        </p:nvSpPr>
        <p:spPr>
          <a:xfrm>
            <a:off x="5713375" y="4167496"/>
            <a:ext cx="90281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Open Sans"/>
              <a:buNone/>
            </a:pPr>
            <a:r>
              <a:rPr b="1" i="0" lang="zh-TW" sz="1400" u="none" cap="none" strike="noStrike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標準輸入</a:t>
            </a:r>
            <a:endParaRPr b="0" i="0" sz="14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2"/>
          <p:cNvSpPr/>
          <p:nvPr/>
        </p:nvSpPr>
        <p:spPr>
          <a:xfrm>
            <a:off x="3495652" y="4180521"/>
            <a:ext cx="90281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400"/>
              <a:buFont typeface="Open Sans"/>
              <a:buNone/>
            </a:pPr>
            <a:r>
              <a:rPr b="1" i="0" lang="zh-TW" sz="1400" u="none" cap="none" strike="noStrike">
                <a:solidFill>
                  <a:srgbClr val="7030A0"/>
                </a:solidFill>
                <a:latin typeface="Open Sans"/>
                <a:ea typeface="Open Sans"/>
                <a:cs typeface="Open Sans"/>
                <a:sym typeface="Open Sans"/>
              </a:rPr>
              <a:t>儲存字串</a:t>
            </a:r>
            <a:endParaRPr b="0" i="0" sz="1400" u="none" cap="none" strike="noStrik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2"/>
          <p:cNvSpPr/>
          <p:nvPr/>
        </p:nvSpPr>
        <p:spPr>
          <a:xfrm>
            <a:off x="4428212" y="4180522"/>
            <a:ext cx="125541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Open Sans"/>
              <a:buNone/>
            </a:pPr>
            <a:r>
              <a:rPr b="1" i="0" lang="zh-TW" sz="1400" u="none" cap="none" strike="noStrik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最大字串長度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>
            <p:ph idx="12" type="sldNum"/>
          </p:nvPr>
        </p:nvSpPr>
        <p:spPr>
          <a:xfrm>
            <a:off x="8742670" y="4749900"/>
            <a:ext cx="40133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b="0" lang="zh-TW"/>
              <a:t>‹#›</a:t>
            </a:fld>
            <a:endParaRPr b="0"/>
          </a:p>
        </p:txBody>
      </p:sp>
      <p:sp>
        <p:nvSpPr>
          <p:cNvPr id="90" name="Google Shape;90;p13"/>
          <p:cNvSpPr/>
          <p:nvPr/>
        </p:nvSpPr>
        <p:spPr>
          <a:xfrm>
            <a:off x="1759756" y="2187026"/>
            <a:ext cx="254428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zh-TW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b="1" i="0" lang="zh-TW" sz="36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字串處理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3493564" y="4182213"/>
            <a:ext cx="5478340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zh-TW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Icon made by [https://www.flaticon.com/authors/twitter] from </a:t>
            </a:r>
            <a:r>
              <a:rPr b="0" i="0" lang="zh-TW" sz="11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www.flaticon.com</a:t>
            </a:r>
            <a:r>
              <a:rPr b="0" i="0" lang="zh-TW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3"/>
          <p:cNvSpPr/>
          <p:nvPr/>
        </p:nvSpPr>
        <p:spPr>
          <a:xfrm>
            <a:off x="2591971" y="2711910"/>
            <a:ext cx="198002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icrosoft JhengHei"/>
              <a:buNone/>
            </a:pPr>
            <a:r>
              <a:rPr b="0" i="0" lang="zh-TW" sz="2000" u="none" cap="none" strike="noStrike">
                <a:solidFill>
                  <a:srgbClr val="59595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字串位移、比對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53543" y="1432315"/>
            <a:ext cx="2155751" cy="2155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/>
          <p:nvPr/>
        </p:nvSpPr>
        <p:spPr>
          <a:xfrm>
            <a:off x="1731534" y="1452503"/>
            <a:ext cx="6266082" cy="1391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Noto Sans Symbols"/>
              <a:buChar char="⮚"/>
            </a:pPr>
            <a:r>
              <a:rPr b="1" i="0" lang="zh-TW" sz="18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字串位移：</a:t>
            </a:r>
            <a:endParaRPr b="1" i="0" sz="1800" u="none" cap="none" strike="noStrike">
              <a:solidFill>
                <a:srgbClr val="0070C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icrosoft JhengHei"/>
              <a:buAutoNum type="arabicParenBoth"/>
            </a:pPr>
            <a:r>
              <a:rPr b="1" i="0" lang="zh-TW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凱薩密碼</a:t>
            </a:r>
            <a:endParaRPr b="1" i="0" sz="1400" u="none" cap="none" strike="noStrike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明文中的</a:t>
            </a:r>
            <a:r>
              <a:rPr b="1" i="0" lang="zh-TW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所有字母都在字母表上向後、或向前位移，按照一個固定數目進</a:t>
            </a:r>
            <a:endParaRPr b="1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r>
              <a:rPr b="1" i="0" lang="zh-TW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  行偏移後被替換成密文</a:t>
            </a:r>
            <a:r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 b="0" i="0" sz="14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9" name="Google Shape;99;p14"/>
          <p:cNvSpPr txBox="1"/>
          <p:nvPr>
            <p:ph idx="1" type="body"/>
          </p:nvPr>
        </p:nvSpPr>
        <p:spPr>
          <a:xfrm>
            <a:off x="1556175" y="742950"/>
            <a:ext cx="6616800" cy="5633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◈"/>
            </a:pPr>
            <a:r>
              <a:rPr b="1" lang="zh-TW" sz="2400"/>
              <a:t> </a:t>
            </a:r>
            <a:r>
              <a:rPr b="1"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2. 字串處理</a:t>
            </a:r>
            <a:endParaRPr b="1" sz="2400"/>
          </a:p>
        </p:txBody>
      </p:sp>
      <p:sp>
        <p:nvSpPr>
          <p:cNvPr id="100" name="Google Shape;100;p14"/>
          <p:cNvSpPr txBox="1"/>
          <p:nvPr>
            <p:ph idx="12" type="sldNum"/>
          </p:nvPr>
        </p:nvSpPr>
        <p:spPr>
          <a:xfrm>
            <a:off x="8713794" y="4749900"/>
            <a:ext cx="430206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01" name="Google Shape;101;p14"/>
          <p:cNvSpPr/>
          <p:nvPr/>
        </p:nvSpPr>
        <p:spPr>
          <a:xfrm>
            <a:off x="5849499" y="465951"/>
            <a:ext cx="270298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zh-TW" sz="12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https://zh.wikipedia.org/wiki/凱撒密碼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92597" y="2957079"/>
            <a:ext cx="3143956" cy="1322224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4"/>
          <p:cNvSpPr/>
          <p:nvPr/>
        </p:nvSpPr>
        <p:spPr>
          <a:xfrm>
            <a:off x="6690274" y="3464302"/>
            <a:ext cx="1021433" cy="307777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Microsoft JhengHei"/>
              <a:buNone/>
            </a:pPr>
            <a:r>
              <a:rPr b="1" i="0" lang="zh-TW" sz="14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位移 k = 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4"/>
          <p:cNvSpPr/>
          <p:nvPr/>
        </p:nvSpPr>
        <p:spPr>
          <a:xfrm>
            <a:off x="2033864" y="2957079"/>
            <a:ext cx="133882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zh-TW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明文---------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4"/>
          <p:cNvSpPr/>
          <p:nvPr/>
        </p:nvSpPr>
        <p:spPr>
          <a:xfrm>
            <a:off x="2033864" y="3909971"/>
            <a:ext cx="133882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None/>
            </a:pPr>
            <a:r>
              <a:rPr b="1" i="0" lang="zh-TW" sz="1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密文---------</a:t>
            </a:r>
            <a:endParaRPr b="0" i="0" sz="18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/>
          <p:nvPr/>
        </p:nvSpPr>
        <p:spPr>
          <a:xfrm>
            <a:off x="1731534" y="1452503"/>
            <a:ext cx="6266082" cy="143199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4385" l="-605" r="0" t="-87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b="0" i="0" lang="zh-TW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11" name="Google Shape;111;p15"/>
          <p:cNvSpPr txBox="1"/>
          <p:nvPr>
            <p:ph idx="1" type="body"/>
          </p:nvPr>
        </p:nvSpPr>
        <p:spPr>
          <a:xfrm>
            <a:off x="1556175" y="742950"/>
            <a:ext cx="6616800" cy="5633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◈"/>
            </a:pPr>
            <a:r>
              <a:rPr b="1" lang="zh-TW" sz="2400"/>
              <a:t> </a:t>
            </a:r>
            <a:r>
              <a:rPr b="1"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2. 字串處理</a:t>
            </a:r>
            <a:endParaRPr b="1" sz="2400"/>
          </a:p>
        </p:txBody>
      </p:sp>
      <p:sp>
        <p:nvSpPr>
          <p:cNvPr id="112" name="Google Shape;112;p15"/>
          <p:cNvSpPr txBox="1"/>
          <p:nvPr>
            <p:ph idx="12" type="sldNum"/>
          </p:nvPr>
        </p:nvSpPr>
        <p:spPr>
          <a:xfrm>
            <a:off x="8713794" y="4749900"/>
            <a:ext cx="430206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13" name="Google Shape;113;p15"/>
          <p:cNvSpPr/>
          <p:nvPr/>
        </p:nvSpPr>
        <p:spPr>
          <a:xfrm>
            <a:off x="5104054" y="4295634"/>
            <a:ext cx="347883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zh-TW" sz="12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https://computersciencewiki.org/index.php/ASCII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5"/>
          <p:cNvSpPr/>
          <p:nvPr/>
        </p:nvSpPr>
        <p:spPr>
          <a:xfrm>
            <a:off x="3843142" y="2339306"/>
            <a:ext cx="1021433" cy="307777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Microsoft JhengHei"/>
              <a:buNone/>
            </a:pPr>
            <a:r>
              <a:rPr b="1" i="0" lang="zh-TW" sz="14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位移 k = 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24522" y="540398"/>
            <a:ext cx="2036507" cy="3755236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5"/>
          <p:cNvSpPr/>
          <p:nvPr/>
        </p:nvSpPr>
        <p:spPr>
          <a:xfrm>
            <a:off x="7035800" y="3632200"/>
            <a:ext cx="635000" cy="546100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5"/>
          <p:cNvSpPr/>
          <p:nvPr/>
        </p:nvSpPr>
        <p:spPr>
          <a:xfrm>
            <a:off x="2080055" y="3218416"/>
            <a:ext cx="4022605" cy="107721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mbria"/>
              <a:buNone/>
            </a:pPr>
            <a:r>
              <a:rPr b="1" i="0" lang="zh-TW" sz="16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if ( ( </a:t>
            </a:r>
            <a:r>
              <a:rPr b="1" i="0" lang="zh-TW" sz="1600" u="none" cap="none" strike="noStrike">
                <a:solidFill>
                  <a:srgbClr val="00B050"/>
                </a:solidFill>
                <a:latin typeface="Cambria"/>
                <a:ea typeface="Cambria"/>
                <a:cs typeface="Cambria"/>
                <a:sym typeface="Cambria"/>
              </a:rPr>
              <a:t>密文 </a:t>
            </a:r>
            <a:r>
              <a:rPr b="1" i="0" lang="zh-TW" sz="16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+ </a:t>
            </a:r>
            <a:r>
              <a:rPr b="1" i="0" lang="zh-TW" sz="1600" u="none" cap="none" strike="noStrike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k</a:t>
            </a:r>
            <a:r>
              <a:rPr b="1" i="0" lang="zh-TW" sz="16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)  &gt;  ‘Ｚ’ ) </a:t>
            </a:r>
            <a:endParaRPr b="1" i="0" sz="16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mbria"/>
              <a:buNone/>
            </a:pPr>
            <a:r>
              <a:rPr b="1" i="0" lang="zh-TW" sz="16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      </a:t>
            </a:r>
            <a:r>
              <a:rPr b="1" i="0" lang="zh-TW" sz="1600" u="none" cap="none" strike="noStrike">
                <a:solidFill>
                  <a:srgbClr val="0070C0"/>
                </a:solidFill>
                <a:latin typeface="Cambria"/>
                <a:ea typeface="Cambria"/>
                <a:cs typeface="Cambria"/>
                <a:sym typeface="Cambria"/>
              </a:rPr>
              <a:t>明文</a:t>
            </a:r>
            <a:r>
              <a:rPr b="1" i="0" lang="zh-TW" sz="16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=  ( </a:t>
            </a:r>
            <a:r>
              <a:rPr b="1" i="0" lang="zh-TW" sz="1600" u="none" cap="none" strike="noStrike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k</a:t>
            </a:r>
            <a:r>
              <a:rPr b="1" i="0" lang="zh-TW" sz="16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- ( ‘Ｚ’ - </a:t>
            </a:r>
            <a:r>
              <a:rPr b="1" i="0" lang="zh-TW" sz="1600" u="none" cap="none" strike="noStrike">
                <a:solidFill>
                  <a:srgbClr val="00B050"/>
                </a:solidFill>
                <a:latin typeface="Cambria"/>
                <a:ea typeface="Cambria"/>
                <a:cs typeface="Cambria"/>
                <a:sym typeface="Cambria"/>
              </a:rPr>
              <a:t>密文 </a:t>
            </a:r>
            <a:r>
              <a:rPr b="1" i="0" lang="zh-TW" sz="16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+  1 ) ) + ‘Ａ’ 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mbria"/>
              <a:buNone/>
            </a:pPr>
            <a:r>
              <a:rPr b="1" i="0" lang="zh-TW" sz="16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else				</a:t>
            </a:r>
            <a:endParaRPr b="1" i="0" sz="16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mbria"/>
              <a:buNone/>
            </a:pPr>
            <a:r>
              <a:rPr b="1" i="0" lang="zh-TW" sz="16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      </a:t>
            </a:r>
            <a:r>
              <a:rPr b="1" i="0" lang="zh-TW" sz="1600" u="none" cap="none" strike="noStrike">
                <a:solidFill>
                  <a:srgbClr val="0070C0"/>
                </a:solidFill>
                <a:latin typeface="Cambria"/>
                <a:ea typeface="Cambria"/>
                <a:cs typeface="Cambria"/>
                <a:sym typeface="Cambria"/>
              </a:rPr>
              <a:t>明文</a:t>
            </a:r>
            <a:r>
              <a:rPr b="1" i="0" lang="zh-TW" sz="16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= 密文 +  </a:t>
            </a:r>
            <a:r>
              <a:rPr b="1" i="0" lang="zh-TW" sz="1600" u="none" cap="none" strike="noStrike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k</a:t>
            </a:r>
            <a:r>
              <a:rPr b="1" i="0" lang="zh-TW" sz="16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;</a:t>
            </a:r>
            <a:endParaRPr/>
          </a:p>
        </p:txBody>
      </p:sp>
      <p:sp>
        <p:nvSpPr>
          <p:cNvPr id="118" name="Google Shape;118;p15"/>
          <p:cNvSpPr/>
          <p:nvPr/>
        </p:nvSpPr>
        <p:spPr>
          <a:xfrm>
            <a:off x="2080055" y="2858915"/>
            <a:ext cx="408637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Microsoft JhengHei"/>
              <a:buNone/>
            </a:pPr>
            <a:r>
              <a:rPr b="1" i="0" lang="zh-TW" sz="16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🡪  如果 位移 k 後超過‘Ｚ’, 則回到‘A’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Quintu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