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Tino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AA5A9B6-7735-4B6A-BDA7-C33C2333A621}">
  <a:tblStyle styleId="{AAA5A9B6-7735-4B6A-BDA7-C33C2333A62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Tinos-bold.fntdata"/><Relationship Id="rId14" Type="http://schemas.openxmlformats.org/officeDocument/2006/relationships/font" Target="fonts/Tinos-regular.fntdata"/><Relationship Id="rId17" Type="http://schemas.openxmlformats.org/officeDocument/2006/relationships/font" Target="fonts/Tinos-boldItalic.fntdata"/><Relationship Id="rId16" Type="http://schemas.openxmlformats.org/officeDocument/2006/relationships/font" Target="fonts/Tino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" name="Google Shape;3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各重點封面">
  <p:cSld name="各重點封面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6849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fld id="{00000000-1234-1234-1234-123412341234}" type="slidenum">
              <a:rPr lang="zh-TW">
                <a:latin typeface="Tinos"/>
                <a:ea typeface="Tinos"/>
                <a:cs typeface="Tinos"/>
                <a:sym typeface="Tinos"/>
              </a:rPr>
              <a:t>‹#›</a:t>
            </a:fld>
            <a:endParaRPr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1584386" y="1162465"/>
            <a:ext cx="3514388" cy="2783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type="title"/>
          </p:nvPr>
        </p:nvSpPr>
        <p:spPr>
          <a:xfrm>
            <a:off x="5774635" y="2221800"/>
            <a:ext cx="2216426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純文字">
  <p:cSld name="講解純文字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723418" y="4749900"/>
            <a:ext cx="4205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6" name="Google Shape;16;p3"/>
          <p:cNvCxnSpPr/>
          <p:nvPr/>
        </p:nvCxnSpPr>
        <p:spPr>
          <a:xfrm>
            <a:off x="1664750" y="1466454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1556175" y="1588704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2" type="body"/>
          </p:nvPr>
        </p:nvSpPr>
        <p:spPr>
          <a:xfrm>
            <a:off x="4990038" y="1588704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1556175" y="766554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程式碼">
  <p:cSld name="講解程式碼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534689" y="1453284"/>
            <a:ext cx="6774424" cy="294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1534688" y="644056"/>
            <a:ext cx="6774423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版面1">
  <p:cSld name="講解版面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26" name="Google Shape;26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4920700" y="1579908"/>
            <a:ext cx="3270250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1556175" y="1579907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版面2">
  <p:cSld name="講解版面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6176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fld id="{00000000-1234-1234-1234-123412341234}" type="slidenum">
              <a:rPr lang="zh-TW">
                <a:latin typeface="Tinos"/>
                <a:ea typeface="Tinos"/>
                <a:cs typeface="Tinos"/>
                <a:sym typeface="Tinos"/>
              </a:rPr>
              <a:t>‹#›</a:t>
            </a:fld>
            <a:endParaRPr b="1" i="0" sz="1400" u="none" cap="none" strike="noStrike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1594325" y="1609725"/>
            <a:ext cx="3270250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4990038" y="1609724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6" name="Google Shape;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6176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fld id="{00000000-1234-1234-1234-123412341234}" type="slidenum">
              <a:rPr lang="zh-TW">
                <a:latin typeface="Tinos"/>
                <a:ea typeface="Tinos"/>
                <a:cs typeface="Tinos"/>
                <a:sym typeface="Tinos"/>
              </a:rPr>
              <a:t>‹#›</a:t>
            </a:fld>
            <a:endParaRPr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4856177"/>
            <a:ext cx="338105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icrosoft JhengHei"/>
              <a:buNone/>
            </a:pPr>
            <a:r>
              <a:rPr b="1" i="0" lang="zh-TW" sz="13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臺灣國際資訊奧林匹亞競賽 (TOI) 推廣計畫 </a:t>
            </a:r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1423781" y="592690"/>
            <a:ext cx="6925089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 b="1" i="0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flaticon.com/?fbclid=IwAR3_xJEOVQxO0E7epvyDoEvq_sdyU6Zh-l8-UlNq7ydRGfbnTuC3gv_s4do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hyperlink" Target="http://www.flaticon.com/?fbclid=IwAR3_xJEOVQxO0E7epvyDoEvq_sdyU6Zh-l8-UlNq7ydRGfbnTuC3gv_s4do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idx="4294967295" type="ctrTitle"/>
          </p:nvPr>
        </p:nvSpPr>
        <p:spPr>
          <a:xfrm>
            <a:off x="1560382" y="2079179"/>
            <a:ext cx="3995174" cy="1839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44000" lvl="0" marL="14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b="1" i="0" lang="zh-TW" sz="5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TOI推廣計畫</a:t>
            </a:r>
            <a:br>
              <a:rPr b="1" i="0" lang="zh-TW" sz="6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i="0" lang="zh-TW" sz="3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解題-批發出貨</a:t>
            </a:r>
            <a:endParaRPr b="0" i="0" sz="3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4979253" y="4209469"/>
            <a:ext cx="354776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srip from </a:t>
            </a:r>
            <a:r>
              <a:rPr b="0" i="0" lang="zh-TW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9216" y="1383126"/>
            <a:ext cx="2223566" cy="2223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174660" y="1870079"/>
            <a:ext cx="1104832" cy="148956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</a:pPr>
            <a: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  <a:t>題</a:t>
            </a:r>
            <a:b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  <a:t>目</a:t>
            </a:r>
            <a:endParaRPr sz="5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2160977" y="1253233"/>
            <a:ext cx="5692105" cy="2831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小瑜是韓國服飾的批發廠商，由於出貨量太大，他決定規範每一筆訂單的基底數量，顧客須湊齊這個基底數量的倍數小瑜才會出貨（假設基底數量為10，則代表</a:t>
            </a:r>
            <a:r>
              <a:rPr b="0" i="0" lang="zh-TW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一</a:t>
            </a:r>
            <a:r>
              <a:rPr b="1" i="0" lang="zh-TW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份</a:t>
            </a:r>
            <a:r>
              <a:rPr b="0" i="0" lang="zh-TW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商品為10</a:t>
            </a:r>
            <a:r>
              <a:rPr b="1" i="0" lang="zh-TW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件</a:t>
            </a: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，下單量需為10、20、30……）。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　為了自己與顧客的便利，小瑜聘請了你來幫他製作一個系統，如果顧客下的</a:t>
            </a:r>
            <a:r>
              <a:rPr b="0" i="0" lang="zh-TW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訂單數量有符合條件</a:t>
            </a: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，則顯示出小瑜</a:t>
            </a:r>
            <a:r>
              <a:rPr b="1" i="0" lang="zh-TW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需準備幾份商品</a:t>
            </a: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；反之，若訂單</a:t>
            </a:r>
            <a:r>
              <a:rPr b="0" i="0" lang="zh-TW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無達成基底數量之倍數</a:t>
            </a: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則通知買家</a:t>
            </a:r>
            <a:r>
              <a:rPr b="1" i="0" lang="zh-TW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需再多訂幾件商品</a:t>
            </a: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才符合出貨條件。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5" name="Google Shape;55;p9"/>
          <p:cNvSpPr/>
          <p:nvPr/>
        </p:nvSpPr>
        <p:spPr>
          <a:xfrm>
            <a:off x="1659280" y="768292"/>
            <a:ext cx="6642851" cy="163121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730" l="-915" r="0" t="-186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zh-TW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6" name="Google Shape;56;p9"/>
          <p:cNvSpPr/>
          <p:nvPr/>
        </p:nvSpPr>
        <p:spPr>
          <a:xfrm>
            <a:off x="1659280" y="2737606"/>
            <a:ext cx="664285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輸出格式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對於每一個買家輸出一行結果，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若下訂量符合出貨條件，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則輸出小瑜所需準備多少份數的商品，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反之則輸出買家需再多下訂幾件商品才符合出貨條件，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每一行最後皆接著一個換行字元。</a:t>
            </a:r>
            <a:endParaRPr/>
          </a:p>
        </p:txBody>
      </p:sp>
      <p:graphicFrame>
        <p:nvGraphicFramePr>
          <p:cNvPr id="57" name="Google Shape;57;p9"/>
          <p:cNvGraphicFramePr/>
          <p:nvPr/>
        </p:nvGraphicFramePr>
        <p:xfrm>
          <a:off x="5275612" y="2245057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{AAA5A9B6-7735-4B6A-BDA7-C33C2333A621}</a:tableStyleId>
              </a:tblPr>
              <a:tblGrid>
                <a:gridCol w="1567050"/>
                <a:gridCol w="1567050"/>
              </a:tblGrid>
              <a:tr h="959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輸入範例</a:t>
                      </a:r>
                      <a:endParaRPr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0" i="0" lang="zh-TW" sz="1600" u="none" cap="none" strike="noStrik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</a:t>
                      </a:r>
                      <a:endParaRPr b="0" i="0" sz="1600" u="none" cap="none" strike="noStrik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0" i="0" lang="zh-TW" sz="1600" u="none" cap="none" strike="noStrike">
                          <a:solidFill>
                            <a:srgbClr val="0070C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22 9 100 73 </a:t>
                      </a:r>
                      <a:r>
                        <a:rPr b="0" i="0" lang="zh-TW" sz="1600" u="none" cap="none" strike="noStrike">
                          <a:solidFill>
                            <a:srgbClr val="00B05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</a:t>
                      </a:r>
                      <a:endParaRPr b="0" i="0" sz="1600" u="none" cap="none" strike="noStrike">
                        <a:solidFill>
                          <a:srgbClr val="00B05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輸出範例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0" i="0" lang="zh-TW" sz="1600" u="none" cap="none" strike="noStrik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0" i="0" lang="zh-TW" sz="1600" u="none" cap="none" strike="noStrik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0" i="0" lang="zh-TW" sz="1600" u="none" cap="none" strike="noStrik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20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0" i="0" lang="zh-TW" sz="1600" u="none" cap="none" strike="noStrik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idx="4294967295" type="ctrTitle"/>
          </p:nvPr>
        </p:nvSpPr>
        <p:spPr>
          <a:xfrm>
            <a:off x="4779000" y="987034"/>
            <a:ext cx="32343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Noto Sans Symbols"/>
              <a:buNone/>
            </a:pPr>
            <a:r>
              <a:rPr b="1" i="0" lang="zh-TW" sz="55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解題重點:</a:t>
            </a:r>
            <a:endParaRPr b="1" i="0" sz="55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3" name="Google Shape;63;p10"/>
          <p:cNvSpPr txBox="1"/>
          <p:nvPr>
            <p:ph idx="1" type="subTitle"/>
          </p:nvPr>
        </p:nvSpPr>
        <p:spPr>
          <a:xfrm>
            <a:off x="4893956" y="2146834"/>
            <a:ext cx="3234300" cy="18488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 重點一</a:t>
            </a:r>
            <a:r>
              <a:rPr b="1" i="0" lang="zh-TW" sz="25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endParaRPr b="1" i="0" sz="25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0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</a:t>
            </a:r>
            <a:r>
              <a:rPr b="0" i="0" lang="zh-TW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迴圈讀取</a:t>
            </a:r>
            <a:endParaRPr b="0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 重點二</a:t>
            </a:r>
            <a:endParaRPr b="1" i="0" sz="24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icrosoft JhengHei"/>
              <a:buNone/>
            </a:pPr>
            <a:r>
              <a:rPr b="1" i="0" lang="zh-TW" sz="25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</a:t>
            </a:r>
            <a:r>
              <a:rPr b="0" i="0" lang="zh-TW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商品數量判斷</a:t>
            </a:r>
            <a:endParaRPr b="0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65" name="Google Shape;65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0280" y="1248282"/>
            <a:ext cx="2614613" cy="261461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0"/>
          <p:cNvSpPr/>
          <p:nvPr/>
        </p:nvSpPr>
        <p:spPr>
          <a:xfrm>
            <a:off x="4833256" y="4240205"/>
            <a:ext cx="369684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freepik from </a:t>
            </a:r>
            <a:r>
              <a:rPr b="0" i="0" lang="zh-TW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www.flaticon.com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2" name="Google Shape;72;p11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zh-TW" sz="2400"/>
              <a:t>迴圈讀取</a:t>
            </a:r>
            <a:endParaRPr/>
          </a:p>
        </p:txBody>
      </p:sp>
      <p:grpSp>
        <p:nvGrpSpPr>
          <p:cNvPr id="73" name="Google Shape;73;p11"/>
          <p:cNvGrpSpPr/>
          <p:nvPr/>
        </p:nvGrpSpPr>
        <p:grpSpPr>
          <a:xfrm>
            <a:off x="1813111" y="1671052"/>
            <a:ext cx="3911494" cy="2527681"/>
            <a:chOff x="1813111" y="1710807"/>
            <a:chExt cx="3911494" cy="2527681"/>
          </a:xfrm>
        </p:grpSpPr>
        <p:sp>
          <p:nvSpPr>
            <p:cNvPr id="74" name="Google Shape;74;p11"/>
            <p:cNvSpPr/>
            <p:nvPr/>
          </p:nvSpPr>
          <p:spPr>
            <a:xfrm>
              <a:off x="1813111" y="1710807"/>
              <a:ext cx="3911494" cy="252768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5" name="Google Shape;75;p11"/>
            <p:cNvPicPr preferRelativeResize="0"/>
            <p:nvPr/>
          </p:nvPicPr>
          <p:blipFill rotWithShape="1">
            <a:blip r:embed="rId3">
              <a:alphaModFix/>
            </a:blip>
            <a:srcRect b="70018" l="0" r="0" t="0"/>
            <a:stretch/>
          </p:blipFill>
          <p:spPr>
            <a:xfrm>
              <a:off x="1813111" y="1710807"/>
              <a:ext cx="3911494" cy="1032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1"/>
            <p:cNvPicPr preferRelativeResize="0"/>
            <p:nvPr/>
          </p:nvPicPr>
          <p:blipFill rotWithShape="1">
            <a:blip r:embed="rId3">
              <a:alphaModFix/>
            </a:blip>
            <a:srcRect b="0" l="0" r="0" t="91833"/>
            <a:stretch/>
          </p:blipFill>
          <p:spPr>
            <a:xfrm>
              <a:off x="1813111" y="3957277"/>
              <a:ext cx="3911494" cy="2812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11"/>
            <p:cNvSpPr txBox="1"/>
            <p:nvPr/>
          </p:nvSpPr>
          <p:spPr>
            <a:xfrm>
              <a:off x="2650992" y="2842015"/>
              <a:ext cx="170585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0" i="0" lang="zh-TW" sz="3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… …</a:t>
              </a:r>
              <a:endPara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" name="Google Shape;78;p11"/>
          <p:cNvSpPr/>
          <p:nvPr/>
        </p:nvSpPr>
        <p:spPr>
          <a:xfrm>
            <a:off x="1916264" y="2187249"/>
            <a:ext cx="3681454" cy="285607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1"/>
          <p:cNvSpPr txBox="1"/>
          <p:nvPr/>
        </p:nvSpPr>
        <p:spPr>
          <a:xfrm>
            <a:off x="6209969" y="2688821"/>
            <a:ext cx="241719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每當讀到一個整數，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且這個整數不等於0時，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就繼續。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" name="Google Shape;80;p11"/>
          <p:cNvCxnSpPr>
            <a:stCxn id="79" idx="1"/>
          </p:cNvCxnSpPr>
          <p:nvPr/>
        </p:nvCxnSpPr>
        <p:spPr>
          <a:xfrm rot="10800000">
            <a:off x="5661269" y="2583220"/>
            <a:ext cx="548700" cy="52110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6" name="Google Shape;86;p12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zh-TW" sz="2400"/>
              <a:t>判斷商品數量</a:t>
            </a:r>
            <a:endParaRPr/>
          </a:p>
        </p:txBody>
      </p:sp>
      <p:graphicFrame>
        <p:nvGraphicFramePr>
          <p:cNvPr id="87" name="Google Shape;87;p12"/>
          <p:cNvGraphicFramePr/>
          <p:nvPr/>
        </p:nvGraphicFramePr>
        <p:xfrm>
          <a:off x="1905662" y="220419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{AAA5A9B6-7735-4B6A-BDA7-C33C2333A621}</a:tableStyleId>
              </a:tblPr>
              <a:tblGrid>
                <a:gridCol w="273000"/>
                <a:gridCol w="273000"/>
                <a:gridCol w="273000"/>
                <a:gridCol w="273000"/>
                <a:gridCol w="273000"/>
                <a:gridCol w="273000"/>
                <a:gridCol w="273000"/>
                <a:gridCol w="273000"/>
                <a:gridCol w="273000"/>
                <a:gridCol w="273000"/>
              </a:tblGrid>
              <a:tr h="250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8" name="Google Shape;88;p12"/>
          <p:cNvGraphicFramePr/>
          <p:nvPr/>
        </p:nvGraphicFramePr>
        <p:xfrm>
          <a:off x="1905662" y="278855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{AAA5A9B6-7735-4B6A-BDA7-C33C2333A621}</a:tableStyleId>
              </a:tblPr>
              <a:tblGrid>
                <a:gridCol w="273000"/>
                <a:gridCol w="273000"/>
                <a:gridCol w="273000"/>
                <a:gridCol w="273000"/>
                <a:gridCol w="273000"/>
                <a:gridCol w="273000"/>
                <a:gridCol w="273000"/>
                <a:gridCol w="273000"/>
                <a:gridCol w="273000"/>
                <a:gridCol w="273000"/>
              </a:tblGrid>
              <a:tr h="250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9" name="Google Shape;89;p12"/>
          <p:cNvGraphicFramePr/>
          <p:nvPr/>
        </p:nvGraphicFramePr>
        <p:xfrm>
          <a:off x="1905662" y="340070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{AAA5A9B6-7735-4B6A-BDA7-C33C2333A621}</a:tableStyleId>
              </a:tblPr>
              <a:tblGrid>
                <a:gridCol w="273000"/>
                <a:gridCol w="273000"/>
                <a:gridCol w="273000"/>
                <a:gridCol w="273000"/>
                <a:gridCol w="273000"/>
                <a:gridCol w="273000"/>
                <a:gridCol w="273000"/>
                <a:gridCol w="273000"/>
                <a:gridCol w="273000"/>
                <a:gridCol w="273000"/>
              </a:tblGrid>
              <a:tr h="250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90" name="Google Shape;90;p12"/>
          <p:cNvSpPr txBox="1"/>
          <p:nvPr/>
        </p:nvSpPr>
        <p:spPr>
          <a:xfrm>
            <a:off x="4635612" y="2043510"/>
            <a:ext cx="9353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zh-TW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2"/>
          <p:cNvSpPr txBox="1"/>
          <p:nvPr/>
        </p:nvSpPr>
        <p:spPr>
          <a:xfrm>
            <a:off x="4657383" y="3860009"/>
            <a:ext cx="9353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zh-TW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2"/>
          <p:cNvSpPr txBox="1"/>
          <p:nvPr/>
        </p:nvSpPr>
        <p:spPr>
          <a:xfrm>
            <a:off x="4657383" y="3211974"/>
            <a:ext cx="9353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zh-TW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3" name="Google Shape;93;p12"/>
          <p:cNvGraphicFramePr/>
          <p:nvPr/>
        </p:nvGraphicFramePr>
        <p:xfrm>
          <a:off x="1905662" y="40260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{AAA5A9B6-7735-4B6A-BDA7-C33C2333A621}</a:tableStyleId>
              </a:tblPr>
              <a:tblGrid>
                <a:gridCol w="273000"/>
                <a:gridCol w="273000"/>
                <a:gridCol w="273000"/>
                <a:gridCol w="273000"/>
                <a:gridCol w="273000"/>
                <a:gridCol w="273000"/>
                <a:gridCol w="273000"/>
                <a:gridCol w="273000"/>
                <a:gridCol w="273000"/>
                <a:gridCol w="273000"/>
              </a:tblGrid>
              <a:tr h="250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" name="Google Shape;94;p12"/>
          <p:cNvGraphicFramePr/>
          <p:nvPr/>
        </p:nvGraphicFramePr>
        <p:xfrm>
          <a:off x="5151120" y="340070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{AAA5A9B6-7735-4B6A-BDA7-C33C2333A621}</a:tableStyleId>
              </a:tblPr>
              <a:tblGrid>
                <a:gridCol w="273000"/>
                <a:gridCol w="273000"/>
                <a:gridCol w="273000"/>
                <a:gridCol w="273000"/>
                <a:gridCol w="273000"/>
                <a:gridCol w="273000"/>
                <a:gridCol w="273000"/>
                <a:gridCol w="273000"/>
                <a:gridCol w="273000"/>
                <a:gridCol w="273000"/>
              </a:tblGrid>
              <a:tr h="250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5" name="Google Shape;95;p12"/>
          <p:cNvGraphicFramePr/>
          <p:nvPr/>
        </p:nvGraphicFramePr>
        <p:xfrm>
          <a:off x="5145878" y="220770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{AAA5A9B6-7735-4B6A-BDA7-C33C2333A621}</a:tableStyleId>
              </a:tblPr>
              <a:tblGrid>
                <a:gridCol w="273000"/>
                <a:gridCol w="273000"/>
                <a:gridCol w="273000"/>
                <a:gridCol w="273000"/>
                <a:gridCol w="273000"/>
                <a:gridCol w="273000"/>
                <a:gridCol w="273000"/>
                <a:gridCol w="273000"/>
                <a:gridCol w="273000"/>
                <a:gridCol w="273000"/>
              </a:tblGrid>
              <a:tr h="250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6" name="Google Shape;96;p12"/>
          <p:cNvGraphicFramePr/>
          <p:nvPr/>
        </p:nvGraphicFramePr>
        <p:xfrm>
          <a:off x="5145878" y="40260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{AAA5A9B6-7735-4B6A-BDA7-C33C2333A621}</a:tableStyleId>
              </a:tblPr>
              <a:tblGrid>
                <a:gridCol w="273000"/>
                <a:gridCol w="273000"/>
                <a:gridCol w="273000"/>
                <a:gridCol w="273000"/>
                <a:gridCol w="273000"/>
                <a:gridCol w="273000"/>
                <a:gridCol w="273000"/>
                <a:gridCol w="273000"/>
                <a:gridCol w="273000"/>
                <a:gridCol w="273000"/>
              </a:tblGrid>
              <a:tr h="250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97" name="Google Shape;97;p12"/>
          <p:cNvSpPr txBox="1"/>
          <p:nvPr/>
        </p:nvSpPr>
        <p:spPr>
          <a:xfrm>
            <a:off x="4295374" y="2202459"/>
            <a:ext cx="4687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2"/>
          <p:cNvSpPr txBox="1"/>
          <p:nvPr/>
        </p:nvSpPr>
        <p:spPr>
          <a:xfrm>
            <a:off x="4295374" y="4045763"/>
            <a:ext cx="4687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4295374" y="3381795"/>
            <a:ext cx="4687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2"/>
          <p:cNvSpPr txBox="1"/>
          <p:nvPr/>
        </p:nvSpPr>
        <p:spPr>
          <a:xfrm>
            <a:off x="4061011" y="2793540"/>
            <a:ext cx="3265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2"/>
          <p:cNvSpPr txBox="1"/>
          <p:nvPr/>
        </p:nvSpPr>
        <p:spPr>
          <a:xfrm>
            <a:off x="2970958" y="2185440"/>
            <a:ext cx="4687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2"/>
          <p:cNvSpPr txBox="1"/>
          <p:nvPr/>
        </p:nvSpPr>
        <p:spPr>
          <a:xfrm>
            <a:off x="2983563" y="2806714"/>
            <a:ext cx="4687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2"/>
          <p:cNvSpPr txBox="1"/>
          <p:nvPr/>
        </p:nvSpPr>
        <p:spPr>
          <a:xfrm>
            <a:off x="2998053" y="3396081"/>
            <a:ext cx="4687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2"/>
          <p:cNvSpPr txBox="1"/>
          <p:nvPr/>
        </p:nvSpPr>
        <p:spPr>
          <a:xfrm>
            <a:off x="2970958" y="4027405"/>
            <a:ext cx="4687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2"/>
          <p:cNvSpPr txBox="1"/>
          <p:nvPr/>
        </p:nvSpPr>
        <p:spPr>
          <a:xfrm>
            <a:off x="6181604" y="2214031"/>
            <a:ext cx="4687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2"/>
          <p:cNvSpPr txBox="1"/>
          <p:nvPr/>
        </p:nvSpPr>
        <p:spPr>
          <a:xfrm>
            <a:off x="6181604" y="3401388"/>
            <a:ext cx="4687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2"/>
          <p:cNvSpPr txBox="1"/>
          <p:nvPr/>
        </p:nvSpPr>
        <p:spPr>
          <a:xfrm>
            <a:off x="6181604" y="4045762"/>
            <a:ext cx="4687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2"/>
          <p:cNvSpPr txBox="1"/>
          <p:nvPr/>
        </p:nvSpPr>
        <p:spPr>
          <a:xfrm>
            <a:off x="6727509" y="2205779"/>
            <a:ext cx="4687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2"/>
          <p:cNvSpPr txBox="1"/>
          <p:nvPr/>
        </p:nvSpPr>
        <p:spPr>
          <a:xfrm>
            <a:off x="7010199" y="4034435"/>
            <a:ext cx="4687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2"/>
          <p:cNvSpPr txBox="1"/>
          <p:nvPr/>
        </p:nvSpPr>
        <p:spPr>
          <a:xfrm>
            <a:off x="7499366" y="3403391"/>
            <a:ext cx="6815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2"/>
          <p:cNvSpPr txBox="1"/>
          <p:nvPr/>
        </p:nvSpPr>
        <p:spPr>
          <a:xfrm>
            <a:off x="1425023" y="2171681"/>
            <a:ext cx="4687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 b="0" i="0" sz="18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2"/>
          <p:cNvSpPr txBox="1"/>
          <p:nvPr/>
        </p:nvSpPr>
        <p:spPr>
          <a:xfrm>
            <a:off x="1436914" y="4037469"/>
            <a:ext cx="4687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73</a:t>
            </a:r>
            <a:endParaRPr b="0" i="0" sz="18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2"/>
          <p:cNvSpPr txBox="1"/>
          <p:nvPr/>
        </p:nvSpPr>
        <p:spPr>
          <a:xfrm>
            <a:off x="1363089" y="3400705"/>
            <a:ext cx="6981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 b="0" i="0" sz="18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2"/>
          <p:cNvSpPr txBox="1"/>
          <p:nvPr/>
        </p:nvSpPr>
        <p:spPr>
          <a:xfrm>
            <a:off x="1477778" y="2815025"/>
            <a:ext cx="4687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b="0" i="0" sz="18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2"/>
          <p:cNvSpPr txBox="1"/>
          <p:nvPr/>
        </p:nvSpPr>
        <p:spPr>
          <a:xfrm>
            <a:off x="7953007" y="2185440"/>
            <a:ext cx="4687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2"/>
          <p:cNvSpPr txBox="1"/>
          <p:nvPr/>
        </p:nvSpPr>
        <p:spPr>
          <a:xfrm>
            <a:off x="7953007" y="2750277"/>
            <a:ext cx="4687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2"/>
          <p:cNvSpPr txBox="1"/>
          <p:nvPr/>
        </p:nvSpPr>
        <p:spPr>
          <a:xfrm>
            <a:off x="7940941" y="3374629"/>
            <a:ext cx="4687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b="0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2"/>
          <p:cNvSpPr txBox="1"/>
          <p:nvPr/>
        </p:nvSpPr>
        <p:spPr>
          <a:xfrm>
            <a:off x="7946580" y="4014984"/>
            <a:ext cx="4687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2"/>
          <p:cNvSpPr txBox="1"/>
          <p:nvPr/>
        </p:nvSpPr>
        <p:spPr>
          <a:xfrm>
            <a:off x="1389412" y="1642059"/>
            <a:ext cx="645480" cy="36933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輸入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2"/>
          <p:cNvSpPr txBox="1"/>
          <p:nvPr/>
        </p:nvSpPr>
        <p:spPr>
          <a:xfrm>
            <a:off x="7771056" y="1655818"/>
            <a:ext cx="645480" cy="36933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輸出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2"/>
          <p:cNvSpPr txBox="1"/>
          <p:nvPr/>
        </p:nvSpPr>
        <p:spPr>
          <a:xfrm>
            <a:off x="2079611" y="1672836"/>
            <a:ext cx="119102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 = 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3"/>
          <p:cNvGrpSpPr/>
          <p:nvPr/>
        </p:nvGrpSpPr>
        <p:grpSpPr>
          <a:xfrm>
            <a:off x="1771431" y="1779883"/>
            <a:ext cx="3300032" cy="1868751"/>
            <a:chOff x="1556176" y="1910511"/>
            <a:chExt cx="3300032" cy="1868751"/>
          </a:xfrm>
        </p:grpSpPr>
        <p:sp>
          <p:nvSpPr>
            <p:cNvPr id="127" name="Google Shape;127;p13"/>
            <p:cNvSpPr/>
            <p:nvPr/>
          </p:nvSpPr>
          <p:spPr>
            <a:xfrm>
              <a:off x="1556176" y="1910511"/>
              <a:ext cx="3300032" cy="186875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8" name="Google Shape;128;p13"/>
            <p:cNvPicPr preferRelativeResize="0"/>
            <p:nvPr/>
          </p:nvPicPr>
          <p:blipFill rotWithShape="1">
            <a:blip r:embed="rId3">
              <a:alphaModFix/>
            </a:blip>
            <a:srcRect b="1632" l="0" r="0" t="0"/>
            <a:stretch/>
          </p:blipFill>
          <p:spPr>
            <a:xfrm>
              <a:off x="1585632" y="1910511"/>
              <a:ext cx="3067050" cy="1836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3"/>
            <p:cNvPicPr preferRelativeResize="0"/>
            <p:nvPr/>
          </p:nvPicPr>
          <p:blipFill rotWithShape="1">
            <a:blip r:embed="rId4">
              <a:alphaModFix/>
            </a:blip>
            <a:srcRect b="11932" l="47474" r="46622" t="82831"/>
            <a:stretch/>
          </p:blipFill>
          <p:spPr>
            <a:xfrm>
              <a:off x="3296449" y="2410411"/>
              <a:ext cx="230521" cy="20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3"/>
            <p:cNvPicPr preferRelativeResize="0"/>
            <p:nvPr/>
          </p:nvPicPr>
          <p:blipFill rotWithShape="1">
            <a:blip r:embed="rId4">
              <a:alphaModFix/>
            </a:blip>
            <a:srcRect b="11932" l="47474" r="46622" t="82831"/>
            <a:stretch/>
          </p:blipFill>
          <p:spPr>
            <a:xfrm>
              <a:off x="3296448" y="3280446"/>
              <a:ext cx="230521" cy="20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13"/>
            <p:cNvPicPr preferRelativeResize="0"/>
            <p:nvPr/>
          </p:nvPicPr>
          <p:blipFill rotWithShape="1">
            <a:blip r:embed="rId3">
              <a:alphaModFix/>
            </a:blip>
            <a:srcRect b="14495" l="55718" r="2693" t="74391"/>
            <a:stretch/>
          </p:blipFill>
          <p:spPr>
            <a:xfrm>
              <a:off x="3525048" y="3293492"/>
              <a:ext cx="1275551" cy="2074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13"/>
            <p:cNvPicPr preferRelativeResize="0"/>
            <p:nvPr/>
          </p:nvPicPr>
          <p:blipFill rotWithShape="1">
            <a:blip r:embed="rId3">
              <a:alphaModFix/>
            </a:blip>
            <a:srcRect b="61899" l="56342" r="15598" t="24107"/>
            <a:stretch/>
          </p:blipFill>
          <p:spPr>
            <a:xfrm>
              <a:off x="3525048" y="2358998"/>
              <a:ext cx="860613" cy="2612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3" name="Google Shape;133;p13"/>
          <p:cNvSpPr/>
          <p:nvPr/>
        </p:nvSpPr>
        <p:spPr>
          <a:xfrm>
            <a:off x="5909020" y="3336865"/>
            <a:ext cx="1897957" cy="2410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3"/>
          <p:cNvSpPr/>
          <p:nvPr/>
        </p:nvSpPr>
        <p:spPr>
          <a:xfrm>
            <a:off x="5763025" y="2041140"/>
            <a:ext cx="1390810" cy="2410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3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6" name="Google Shape;136;p13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zh-TW" sz="2400"/>
              <a:t>判斷商品數量</a:t>
            </a:r>
            <a:endParaRPr/>
          </a:p>
        </p:txBody>
      </p:sp>
      <p:sp>
        <p:nvSpPr>
          <p:cNvPr id="137" name="Google Shape;137;p13"/>
          <p:cNvSpPr txBox="1"/>
          <p:nvPr/>
        </p:nvSpPr>
        <p:spPr>
          <a:xfrm>
            <a:off x="5309667" y="1590595"/>
            <a:ext cx="2566467" cy="95410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5766" l="-712" r="0" t="-192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zh-TW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8" name="Google Shape;138;p13"/>
          <p:cNvSpPr txBox="1"/>
          <p:nvPr/>
        </p:nvSpPr>
        <p:spPr>
          <a:xfrm>
            <a:off x="5455663" y="2887918"/>
            <a:ext cx="3404127" cy="95410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5766" l="-537" r="0" t="-192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zh-TW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139" name="Google Shape;139;p13"/>
          <p:cNvCxnSpPr/>
          <p:nvPr/>
        </p:nvCxnSpPr>
        <p:spPr>
          <a:xfrm>
            <a:off x="6508376" y="3795921"/>
            <a:ext cx="1659751" cy="0"/>
          </a:xfrm>
          <a:prstGeom prst="straightConnector1">
            <a:avLst/>
          </a:prstGeom>
          <a:noFill/>
          <a:ln cap="flat" cmpd="sng" w="9525">
            <a:solidFill>
              <a:srgbClr val="942E2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0" name="Google Shape;140;p13"/>
          <p:cNvSpPr txBox="1"/>
          <p:nvPr/>
        </p:nvSpPr>
        <p:spPr>
          <a:xfrm>
            <a:off x="6382595" y="3778998"/>
            <a:ext cx="1936376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zh-TW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(訂單量除以基底量後的餘數)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3"/>
          <p:cNvSpPr/>
          <p:nvPr/>
        </p:nvSpPr>
        <p:spPr>
          <a:xfrm>
            <a:off x="1859536" y="1787567"/>
            <a:ext cx="2727833" cy="918210"/>
          </a:xfrm>
          <a:prstGeom prst="rect">
            <a:avLst/>
          </a:prstGeom>
          <a:noFill/>
          <a:ln cap="flat" cmpd="sng" w="25400">
            <a:solidFill>
              <a:srgbClr val="2A5E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3"/>
          <p:cNvSpPr/>
          <p:nvPr/>
        </p:nvSpPr>
        <p:spPr>
          <a:xfrm>
            <a:off x="1859536" y="2743201"/>
            <a:ext cx="3156317" cy="880786"/>
          </a:xfrm>
          <a:prstGeom prst="rect">
            <a:avLst/>
          </a:prstGeom>
          <a:noFill/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13"/>
          <p:cNvCxnSpPr>
            <a:stCxn id="141" idx="3"/>
            <a:endCxn id="137" idx="1"/>
          </p:cNvCxnSpPr>
          <p:nvPr/>
        </p:nvCxnSpPr>
        <p:spPr>
          <a:xfrm flipH="1" rot="10800000">
            <a:off x="4587369" y="2067572"/>
            <a:ext cx="722400" cy="17910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44" name="Google Shape;144;p13"/>
          <p:cNvCxnSpPr>
            <a:stCxn id="142" idx="3"/>
            <a:endCxn id="138" idx="1"/>
          </p:cNvCxnSpPr>
          <p:nvPr/>
        </p:nvCxnSpPr>
        <p:spPr>
          <a:xfrm>
            <a:off x="5015853" y="3183594"/>
            <a:ext cx="439800" cy="181500"/>
          </a:xfrm>
          <a:prstGeom prst="straightConnector1">
            <a:avLst/>
          </a:prstGeom>
          <a:noFill/>
          <a:ln cap="flat" cmpd="sng" w="25400">
            <a:solidFill>
              <a:schemeClr val="accent6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45" name="Google Shape;145;p13"/>
          <p:cNvSpPr/>
          <p:nvPr/>
        </p:nvSpPr>
        <p:spPr>
          <a:xfrm>
            <a:off x="3519386" y="3149817"/>
            <a:ext cx="228601" cy="244893"/>
          </a:xfrm>
          <a:prstGeom prst="rect">
            <a:avLst/>
          </a:prstGeom>
          <a:noFill/>
          <a:ln cap="flat" cmpd="sng" w="127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3"/>
          <p:cNvSpPr txBox="1"/>
          <p:nvPr/>
        </p:nvSpPr>
        <p:spPr>
          <a:xfrm>
            <a:off x="3304437" y="3814114"/>
            <a:ext cx="1686445" cy="542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記得每印完一個字都要換行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7" name="Google Shape;147;p13"/>
          <p:cNvCxnSpPr>
            <a:stCxn id="145" idx="2"/>
          </p:cNvCxnSpPr>
          <p:nvPr/>
        </p:nvCxnSpPr>
        <p:spPr>
          <a:xfrm>
            <a:off x="3633686" y="3394710"/>
            <a:ext cx="0" cy="414600"/>
          </a:xfrm>
          <a:prstGeom prst="straightConnector1">
            <a:avLst/>
          </a:prstGeom>
          <a:noFill/>
          <a:ln cap="flat" cmpd="sng" w="9525">
            <a:solidFill>
              <a:srgbClr val="87A93D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3" name="Google Shape;153;p14"/>
          <p:cNvSpPr txBox="1"/>
          <p:nvPr/>
        </p:nvSpPr>
        <p:spPr>
          <a:xfrm>
            <a:off x="167379" y="909827"/>
            <a:ext cx="839229" cy="320358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Noto Sans Symbols"/>
              <a:buNone/>
            </a:pPr>
            <a:r>
              <a:rPr b="1" i="0" lang="zh-TW" sz="5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參考解答</a:t>
            </a:r>
            <a:endParaRPr b="1" i="0" sz="5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154" name="Google Shape;154;p14"/>
          <p:cNvGrpSpPr/>
          <p:nvPr/>
        </p:nvGrpSpPr>
        <p:grpSpPr>
          <a:xfrm>
            <a:off x="2896881" y="583986"/>
            <a:ext cx="4226218" cy="3849701"/>
            <a:chOff x="2896881" y="468726"/>
            <a:chExt cx="4226218" cy="3849701"/>
          </a:xfrm>
        </p:grpSpPr>
        <p:sp>
          <p:nvSpPr>
            <p:cNvPr id="155" name="Google Shape;155;p14"/>
            <p:cNvSpPr/>
            <p:nvPr/>
          </p:nvSpPr>
          <p:spPr>
            <a:xfrm>
              <a:off x="2896881" y="468726"/>
              <a:ext cx="4226218" cy="384970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6" name="Google Shape;156;p14"/>
            <p:cNvPicPr preferRelativeResize="0"/>
            <p:nvPr/>
          </p:nvPicPr>
          <p:blipFill rotWithShape="1">
            <a:blip r:embed="rId3">
              <a:alphaModFix/>
            </a:blip>
            <a:srcRect b="17006" l="0" r="0" t="0"/>
            <a:stretch/>
          </p:blipFill>
          <p:spPr>
            <a:xfrm>
              <a:off x="2957472" y="530418"/>
              <a:ext cx="3905250" cy="328854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7" name="Google Shape;157;p14"/>
            <p:cNvGrpSpPr/>
            <p:nvPr/>
          </p:nvGrpSpPr>
          <p:grpSpPr>
            <a:xfrm>
              <a:off x="3761596" y="1995036"/>
              <a:ext cx="3300032" cy="1868751"/>
              <a:chOff x="1556176" y="1910511"/>
              <a:chExt cx="3300032" cy="1868751"/>
            </a:xfrm>
          </p:grpSpPr>
          <p:sp>
            <p:nvSpPr>
              <p:cNvPr id="158" name="Google Shape;158;p14"/>
              <p:cNvSpPr/>
              <p:nvPr/>
            </p:nvSpPr>
            <p:spPr>
              <a:xfrm>
                <a:off x="1556176" y="1910511"/>
                <a:ext cx="3300032" cy="1868751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59" name="Google Shape;159;p14"/>
              <p:cNvPicPr preferRelativeResize="0"/>
              <p:nvPr/>
            </p:nvPicPr>
            <p:blipFill rotWithShape="1">
              <a:blip r:embed="rId4">
                <a:alphaModFix/>
              </a:blip>
              <a:srcRect b="1632" l="0" r="0" t="0"/>
              <a:stretch/>
            </p:blipFill>
            <p:spPr>
              <a:xfrm>
                <a:off x="1585632" y="1910511"/>
                <a:ext cx="3067050" cy="18364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0" name="Google Shape;160;p14"/>
              <p:cNvPicPr preferRelativeResize="0"/>
              <p:nvPr/>
            </p:nvPicPr>
            <p:blipFill rotWithShape="1">
              <a:blip r:embed="rId3">
                <a:alphaModFix/>
              </a:blip>
              <a:srcRect b="11932" l="47474" r="46622" t="82831"/>
              <a:stretch/>
            </p:blipFill>
            <p:spPr>
              <a:xfrm>
                <a:off x="3296449" y="2410411"/>
                <a:ext cx="230521" cy="2074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1" name="Google Shape;161;p14"/>
              <p:cNvPicPr preferRelativeResize="0"/>
              <p:nvPr/>
            </p:nvPicPr>
            <p:blipFill rotWithShape="1">
              <a:blip r:embed="rId3">
                <a:alphaModFix/>
              </a:blip>
              <a:srcRect b="11932" l="47474" r="46622" t="82831"/>
              <a:stretch/>
            </p:blipFill>
            <p:spPr>
              <a:xfrm>
                <a:off x="3296448" y="3280446"/>
                <a:ext cx="230521" cy="2074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2" name="Google Shape;162;p14"/>
              <p:cNvPicPr preferRelativeResize="0"/>
              <p:nvPr/>
            </p:nvPicPr>
            <p:blipFill rotWithShape="1">
              <a:blip r:embed="rId4">
                <a:alphaModFix/>
              </a:blip>
              <a:srcRect b="14495" l="55718" r="2693" t="74391"/>
              <a:stretch/>
            </p:blipFill>
            <p:spPr>
              <a:xfrm>
                <a:off x="3525048" y="3293492"/>
                <a:ext cx="1275551" cy="2074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3" name="Google Shape;163;p14"/>
              <p:cNvPicPr preferRelativeResize="0"/>
              <p:nvPr/>
            </p:nvPicPr>
            <p:blipFill rotWithShape="1">
              <a:blip r:embed="rId4">
                <a:alphaModFix/>
              </a:blip>
              <a:srcRect b="61899" l="56342" r="15598" t="24107"/>
              <a:stretch/>
            </p:blipFill>
            <p:spPr>
              <a:xfrm>
                <a:off x="3525048" y="2358998"/>
                <a:ext cx="860613" cy="2612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4" name="Google Shape;164;p14"/>
            <p:cNvPicPr preferRelativeResize="0"/>
            <p:nvPr/>
          </p:nvPicPr>
          <p:blipFill rotWithShape="1">
            <a:blip r:embed="rId3">
              <a:alphaModFix/>
            </a:blip>
            <a:srcRect b="0" l="0" r="0" t="88456"/>
            <a:stretch/>
          </p:blipFill>
          <p:spPr>
            <a:xfrm>
              <a:off x="2957472" y="3801302"/>
              <a:ext cx="3905250" cy="4574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