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swald"/>
      <p:regular r:id="rId17"/>
      <p:bold r:id="rId18"/>
    </p:embeddedFont>
    <p:embeddedFont>
      <p:font typeface="Tino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8BB1C0-967A-466D-819B-1208D32665E9}">
  <a:tblStyle styleId="{688BB1C0-967A-466D-819B-1208D32665E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nos-bold.fntdata"/><Relationship Id="rId11" Type="http://schemas.openxmlformats.org/officeDocument/2006/relationships/slide" Target="slides/slide6.xml"/><Relationship Id="rId22" Type="http://schemas.openxmlformats.org/officeDocument/2006/relationships/font" Target="fonts/Tinos-boldItalic.fntdata"/><Relationship Id="rId10" Type="http://schemas.openxmlformats.org/officeDocument/2006/relationships/slide" Target="slides/slide5.xml"/><Relationship Id="rId21" Type="http://schemas.openxmlformats.org/officeDocument/2006/relationships/font" Target="fonts/Tino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inos-regular.fntdata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5" name="Google Shape;15;p3"/>
          <p:cNvSpPr txBox="1"/>
          <p:nvPr>
            <p:ph idx="2" type="body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  <a:defRPr sz="2600"/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◇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i="0" sz="2400" u="none" cap="none" strike="noStrik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b="0" i="0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ctrTitle"/>
          </p:nvPr>
        </p:nvSpPr>
        <p:spPr>
          <a:xfrm>
            <a:off x="1876903" y="165413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 sz="6000"/>
              <a:t>解題</a:t>
            </a:r>
            <a:br>
              <a:rPr lang="zh-TW" sz="6000"/>
            </a:br>
            <a:r>
              <a:rPr b="0" lang="zh-TW" sz="3000"/>
              <a:t>題目-表演座位</a:t>
            </a:r>
            <a:endParaRPr b="0" sz="3000"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4019" y="1228725"/>
            <a:ext cx="3299636" cy="247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 b="0" l="0" r="31774" t="0"/>
          <a:stretch/>
        </p:blipFill>
        <p:spPr>
          <a:xfrm>
            <a:off x="1534870" y="1168315"/>
            <a:ext cx="3621914" cy="30585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1406460" y="598728"/>
            <a:ext cx="5019286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b="1" i="0" lang="zh-TW" sz="2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程式範例</a:t>
            </a:r>
            <a:endParaRPr b="1" i="0" sz="3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290031" y="2635690"/>
            <a:ext cx="996138" cy="285993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每排人數</a:t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 flipH="1" rot="10800000">
            <a:off x="2151110" y="1905152"/>
            <a:ext cx="1697870" cy="149052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/>
          <p:nvPr/>
        </p:nvSpPr>
        <p:spPr>
          <a:xfrm flipH="1" rot="10800000">
            <a:off x="2151110" y="2708760"/>
            <a:ext cx="1697870" cy="149053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/>
          <p:nvPr/>
        </p:nvSpPr>
        <p:spPr>
          <a:xfrm flipH="1" rot="10800000">
            <a:off x="2154432" y="3689121"/>
            <a:ext cx="1697870" cy="149054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5334691" y="2065026"/>
            <a:ext cx="3011820" cy="1287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i="0" lang="zh-TW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先求出各區域</a:t>
            </a:r>
            <a:r>
              <a:rPr b="1" i="0" lang="zh-TW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每排人數</a:t>
            </a:r>
            <a:endParaRPr b="1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i="0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再算每大區</a:t>
            </a:r>
            <a:r>
              <a:rPr b="1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人數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1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（N-前大區人數）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16"/>
          <p:cNvCxnSpPr>
            <a:stCxn id="168" idx="3"/>
          </p:cNvCxnSpPr>
          <p:nvPr/>
        </p:nvCxnSpPr>
        <p:spPr>
          <a:xfrm flipH="1" rot="10800000">
            <a:off x="1286169" y="1926087"/>
            <a:ext cx="840600" cy="852600"/>
          </a:xfrm>
          <a:prstGeom prst="straightConnector1">
            <a:avLst/>
          </a:prstGeom>
          <a:noFill/>
          <a:ln cap="flat" cmpd="sng" w="28575">
            <a:solidFill>
              <a:srgbClr val="D0737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p16"/>
          <p:cNvCxnSpPr>
            <a:stCxn id="168" idx="3"/>
            <a:endCxn id="170" idx="1"/>
          </p:cNvCxnSpPr>
          <p:nvPr/>
        </p:nvCxnSpPr>
        <p:spPr>
          <a:xfrm>
            <a:off x="1286169" y="2778687"/>
            <a:ext cx="864900" cy="4500"/>
          </a:xfrm>
          <a:prstGeom prst="straightConnector1">
            <a:avLst/>
          </a:prstGeom>
          <a:noFill/>
          <a:ln cap="flat" cmpd="sng" w="28575">
            <a:solidFill>
              <a:srgbClr val="D0737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" name="Google Shape;175;p16"/>
          <p:cNvCxnSpPr>
            <a:stCxn id="168" idx="3"/>
          </p:cNvCxnSpPr>
          <p:nvPr/>
        </p:nvCxnSpPr>
        <p:spPr>
          <a:xfrm>
            <a:off x="1286169" y="2778687"/>
            <a:ext cx="840600" cy="984900"/>
          </a:xfrm>
          <a:prstGeom prst="straightConnector1">
            <a:avLst/>
          </a:prstGeom>
          <a:noFill/>
          <a:ln cap="flat" cmpd="sng" w="28575">
            <a:solidFill>
              <a:srgbClr val="D07375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7"/>
          <p:cNvGrpSpPr/>
          <p:nvPr/>
        </p:nvGrpSpPr>
        <p:grpSpPr>
          <a:xfrm>
            <a:off x="6943056" y="2668276"/>
            <a:ext cx="1441420" cy="324286"/>
            <a:chOff x="6983471" y="1751883"/>
            <a:chExt cx="1441420" cy="324286"/>
          </a:xfrm>
        </p:grpSpPr>
        <p:sp>
          <p:nvSpPr>
            <p:cNvPr id="181" name="Google Shape;181;p17"/>
            <p:cNvSpPr/>
            <p:nvPr/>
          </p:nvSpPr>
          <p:spPr>
            <a:xfrm flipH="1" rot="10800000">
              <a:off x="7016831" y="1751883"/>
              <a:ext cx="1360586" cy="32428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983471" y="1768392"/>
              <a:ext cx="14414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排數無條件進位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1406460" y="598728"/>
            <a:ext cx="5019286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b="1" i="0" lang="zh-TW" sz="2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程式範例</a:t>
            </a:r>
            <a:endParaRPr b="1" i="0" sz="3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7143011" y="1724377"/>
            <a:ext cx="996138" cy="285993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7375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D073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每排人數</a:t>
            </a:r>
            <a:endParaRPr b="1" i="0" sz="1400" u="none" cap="none" strike="noStrike">
              <a:solidFill>
                <a:srgbClr val="D0737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86" name="Google Shape;186;p17"/>
          <p:cNvPicPr preferRelativeResize="0"/>
          <p:nvPr/>
        </p:nvPicPr>
        <p:blipFill rotWithShape="1">
          <a:blip r:embed="rId3">
            <a:alphaModFix/>
          </a:blip>
          <a:srcRect b="-169" l="674" r="868" t="54645"/>
          <a:stretch/>
        </p:blipFill>
        <p:spPr>
          <a:xfrm>
            <a:off x="1502920" y="1260213"/>
            <a:ext cx="5315896" cy="2678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17"/>
          <p:cNvGrpSpPr/>
          <p:nvPr/>
        </p:nvGrpSpPr>
        <p:grpSpPr>
          <a:xfrm>
            <a:off x="6943056" y="3044471"/>
            <a:ext cx="1441420" cy="327879"/>
            <a:chOff x="1240816" y="2536350"/>
            <a:chExt cx="1441420" cy="327879"/>
          </a:xfrm>
        </p:grpSpPr>
        <p:sp>
          <p:nvSpPr>
            <p:cNvPr id="188" name="Google Shape;188;p17"/>
            <p:cNvSpPr/>
            <p:nvPr/>
          </p:nvSpPr>
          <p:spPr>
            <a:xfrm flipH="1" rot="10800000">
              <a:off x="1283580" y="2536350"/>
              <a:ext cx="1360586" cy="30777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1240816" y="2556452"/>
              <a:ext cx="14414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編號％每排人數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0" name="Google Shape;190;p17"/>
          <p:cNvCxnSpPr/>
          <p:nvPr/>
        </p:nvCxnSpPr>
        <p:spPr>
          <a:xfrm flipH="1">
            <a:off x="5497033" y="2830419"/>
            <a:ext cx="1463875" cy="162143"/>
          </a:xfrm>
          <a:prstGeom prst="straightConnector1">
            <a:avLst/>
          </a:prstGeom>
          <a:noFill/>
          <a:ln cap="flat" cmpd="sng" w="28575">
            <a:solidFill>
              <a:srgbClr val="C1C1C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1" name="Google Shape;191;p17"/>
          <p:cNvCxnSpPr>
            <a:stCxn id="188" idx="1"/>
          </p:cNvCxnSpPr>
          <p:nvPr/>
        </p:nvCxnSpPr>
        <p:spPr>
          <a:xfrm rot="10800000">
            <a:off x="5656520" y="3138059"/>
            <a:ext cx="1329300" cy="60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2" name="Google Shape;192;p17"/>
          <p:cNvSpPr/>
          <p:nvPr/>
        </p:nvSpPr>
        <p:spPr>
          <a:xfrm>
            <a:off x="6879901" y="3352247"/>
            <a:ext cx="16273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7375"/>
              </a:buClr>
              <a:buSzPts val="1100"/>
              <a:buFont typeface="Microsoft JhengHei"/>
              <a:buNone/>
            </a:pPr>
            <a:r>
              <a:rPr b="1" i="0" lang="zh-TW" sz="1100" u="none" cap="none" strike="noStrike">
                <a:solidFill>
                  <a:srgbClr val="D073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(範圍 : 1 ~ 每排人數-1)</a:t>
            </a:r>
            <a:endParaRPr b="1" i="0" sz="1200" u="none" cap="none" strike="noStrike">
              <a:solidFill>
                <a:srgbClr val="D073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7034788" y="2026878"/>
            <a:ext cx="121258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27"/>
              </a:buClr>
              <a:buSzPts val="1100"/>
              <a:buFont typeface="Microsoft JhengHei"/>
              <a:buNone/>
            </a:pPr>
            <a:r>
              <a:rPr b="1" i="0" lang="zh-TW" sz="1100" u="none" cap="none" strike="noStrike">
                <a:solidFill>
                  <a:srgbClr val="70262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(範圍 : 每排人數)</a:t>
            </a:r>
            <a:endParaRPr b="1" i="0" sz="1200" u="none" cap="none" strike="noStrike">
              <a:solidFill>
                <a:srgbClr val="702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17"/>
          <p:cNvCxnSpPr>
            <a:stCxn id="185" idx="1"/>
          </p:cNvCxnSpPr>
          <p:nvPr/>
        </p:nvCxnSpPr>
        <p:spPr>
          <a:xfrm flipH="1">
            <a:off x="5210711" y="1867373"/>
            <a:ext cx="1932300" cy="356700"/>
          </a:xfrm>
          <a:prstGeom prst="straightConnector1">
            <a:avLst/>
          </a:prstGeom>
          <a:noFill/>
          <a:ln cap="flat" cmpd="sng" w="28575">
            <a:solidFill>
              <a:srgbClr val="D07375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5000"/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1465545" y="986700"/>
            <a:ext cx="6856881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臺灣舞團</a:t>
            </a: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MANIAC Family</a:t>
            </a: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憑著融合原住民文化及功夫元素的進舞蹈中，成功晉級《亞洲達人秀》決賽，驚豔亞洲！由於總決賽表演的座位非常多，</a:t>
            </a: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共有10000席座位</a:t>
            </a: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，因此需做出一個系統</a:t>
            </a:r>
            <a:r>
              <a:rPr b="1" i="0" lang="zh-TW" sz="20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給定座位編號後，能找出坐位區、排數、每排第幾位</a:t>
            </a: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（從1開始由左至右）</a:t>
            </a: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的程式。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表演分為三大區，每區共有100排：</a:t>
            </a: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一、三大區</a:t>
            </a: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為普通區各有</a:t>
            </a: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2500席</a:t>
            </a: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，每排各有25人。</a:t>
            </a: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第二大區</a:t>
            </a: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為搖滾區有</a:t>
            </a: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5000席</a:t>
            </a: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，每排各有50人。編號按照大區順序，由第一區開始</a:t>
            </a: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由左至右、由前至後</a:t>
            </a: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，再接續第二、三大區。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47" name="Google Shape;47;p9"/>
          <p:cNvGrpSpPr/>
          <p:nvPr/>
        </p:nvGrpSpPr>
        <p:grpSpPr>
          <a:xfrm>
            <a:off x="1291507" y="1211113"/>
            <a:ext cx="6797919" cy="2663050"/>
            <a:chOff x="1291507" y="1211113"/>
            <a:chExt cx="6797919" cy="2663050"/>
          </a:xfrm>
        </p:grpSpPr>
        <p:sp>
          <p:nvSpPr>
            <p:cNvPr id="48" name="Google Shape;48;p9"/>
            <p:cNvSpPr/>
            <p:nvPr/>
          </p:nvSpPr>
          <p:spPr>
            <a:xfrm>
              <a:off x="1291507" y="1215025"/>
              <a:ext cx="2137109" cy="2655225"/>
            </a:xfrm>
            <a:prstGeom prst="parallelogram">
              <a:avLst>
                <a:gd fmla="val 37483" name="adj"/>
              </a:avLst>
            </a:prstGeom>
            <a:solidFill>
              <a:srgbClr val="DFA2A2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 flipH="1" rot="10800000">
              <a:off x="5952317" y="1215024"/>
              <a:ext cx="2137109" cy="2659139"/>
            </a:xfrm>
            <a:prstGeom prst="parallelogram">
              <a:avLst>
                <a:gd fmla="val 42164" name="adj"/>
              </a:avLst>
            </a:prstGeom>
            <a:solidFill>
              <a:srgbClr val="DFA2A2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3621912" y="1211113"/>
              <a:ext cx="2137109" cy="2659138"/>
            </a:xfrm>
            <a:prstGeom prst="rect">
              <a:avLst/>
            </a:prstGeom>
            <a:solidFill>
              <a:srgbClr val="B8B2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3982580" y="2342173"/>
              <a:ext cx="14157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icrosoft JhengHei"/>
                <a:buNone/>
              </a:pPr>
              <a:r>
                <a:rPr b="1" i="0" lang="zh-TW" sz="24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第二大區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1806064" y="2387084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icrosoft JhengHei"/>
                <a:buNone/>
              </a:pPr>
              <a:r>
                <a:rPr b="1" i="0" lang="zh-TW" sz="18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第一大區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6466873" y="2407850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icrosoft JhengHei"/>
                <a:buNone/>
              </a:pPr>
              <a:r>
                <a:rPr b="1" i="0" lang="zh-TW" sz="18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第三大區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1829143" y="2744226"/>
              <a:ext cx="8947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2500席</a:t>
              </a:r>
              <a:endParaRPr b="1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6672058" y="2756673"/>
              <a:ext cx="9028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zh-TW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2500席</a:t>
              </a:r>
              <a:endPara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4244629" y="2743713"/>
              <a:ext cx="9028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zh-TW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5000席</a:t>
              </a:r>
              <a:endPara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" name="Google Shape;62;p10"/>
          <p:cNvSpPr/>
          <p:nvPr/>
        </p:nvSpPr>
        <p:spPr>
          <a:xfrm>
            <a:off x="1623315" y="888671"/>
            <a:ext cx="6276035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 b="0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第一行有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一個正整數</a:t>
            </a:r>
            <a:r>
              <a:rPr b="1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 ≤ 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≤ 10000)，代表欲查詢演出</a:t>
            </a:r>
            <a:r>
              <a:rPr b="1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入場卷的座位編號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" name="Google Shape;63;p10"/>
          <p:cNvSpPr/>
          <p:nvPr/>
        </p:nvSpPr>
        <p:spPr>
          <a:xfrm>
            <a:off x="1623314" y="1873556"/>
            <a:ext cx="6276035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 b="0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對於每筆測資輸出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三個正整數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，分別代表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編號隸屬坐位區、排數、每排位數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。彼此間以空白間隔。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64" name="Google Shape;64;p10"/>
          <p:cNvGraphicFramePr/>
          <p:nvPr/>
        </p:nvGraphicFramePr>
        <p:xfrm>
          <a:off x="2947490" y="298508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{688BB1C0-967A-466D-819B-1208D32665E9}</a:tableStyleId>
              </a:tblPr>
              <a:tblGrid>
                <a:gridCol w="2029150"/>
                <a:gridCol w="2029150"/>
              </a:tblGrid>
              <a:tr h="634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i="0" lang="zh-TW" sz="16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b="0" i="0" lang="zh-TW" sz="15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b="0"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1 2 1</a:t>
                      </a:r>
                      <a:endParaRPr b="0"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  <a:tr h="634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i="0" lang="zh-TW" sz="16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b="0" i="0" lang="zh-TW" sz="15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7499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i="0" lang="zh-TW" sz="16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b="0" i="0" lang="zh-TW" sz="15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2 100 49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oto-1434030216411-0b793f4b4173.jpg" id="70" name="Google Shape;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71" name="Google Shape;71;p11"/>
          <p:cNvSpPr txBox="1"/>
          <p:nvPr>
            <p:ph idx="4294967295" type="ctrTitle"/>
          </p:nvPr>
        </p:nvSpPr>
        <p:spPr>
          <a:xfrm>
            <a:off x="1544775" y="967758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</a:pPr>
            <a:r>
              <a:rPr b="1" i="0" lang="zh-TW" sz="5500" u="none" cap="none" strike="noStrik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解題重點:</a:t>
            </a:r>
            <a:endParaRPr b="1" i="0" sz="5500" u="none" cap="none" strike="noStrike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" name="Google Shape;72;p11"/>
          <p:cNvSpPr txBox="1"/>
          <p:nvPr>
            <p:ph idx="4294967295" type="subTitle"/>
          </p:nvPr>
        </p:nvSpPr>
        <p:spPr>
          <a:xfrm>
            <a:off x="1544700" y="2146834"/>
            <a:ext cx="3234300" cy="18925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1.  條件判斷式</a:t>
            </a:r>
            <a:endParaRPr b="1" i="0" sz="2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5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</a:t>
            </a:r>
            <a:r>
              <a:rPr b="0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區分座位在第幾大區</a:t>
            </a:r>
            <a:endParaRPr b="0" i="0" sz="2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5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2.  除法與取餘數應用</a:t>
            </a:r>
            <a:endParaRPr b="1" i="0" sz="25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5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</a:t>
            </a:r>
            <a:r>
              <a:rPr b="0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算出第幾排、第幾位</a:t>
            </a:r>
            <a:endParaRPr b="0" i="0" sz="2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5256839" y="2977116"/>
            <a:ext cx="2469422" cy="308344"/>
          </a:xfrm>
          <a:prstGeom prst="rect">
            <a:avLst/>
          </a:prstGeom>
          <a:solidFill>
            <a:srgbClr val="FFEA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4841920" y="1401510"/>
            <a:ext cx="3443845" cy="2192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Noto Sans Symbols"/>
              <a:buChar char="⮚"/>
            </a:pP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運用技巧：</a:t>
            </a:r>
            <a:r>
              <a:rPr b="1" i="0" lang="zh-TW" sz="2000" u="none" cap="none" strike="noStrike">
                <a:solidFill>
                  <a:srgbClr val="FF0000"/>
                </a:solidFill>
                <a:latin typeface="Tinos"/>
                <a:ea typeface="Tinos"/>
                <a:cs typeface="Tinos"/>
                <a:sym typeface="Tinos"/>
              </a:rPr>
              <a:t>判斷式</a:t>
            </a: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</a:t>
            </a:r>
            <a:endParaRPr b="1" i="0" sz="1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</a:t>
            </a: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if(</a:t>
            </a:r>
            <a:r>
              <a:rPr b="0" i="0" lang="zh-TW" sz="16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編號 1 ~ 2500</a:t>
            </a: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	</a:t>
            </a:r>
            <a:r>
              <a:rPr b="0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區＝第一大區</a:t>
            </a:r>
            <a:endParaRPr b="0" i="0" sz="2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</a:t>
            </a: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else if(</a:t>
            </a:r>
            <a:r>
              <a:rPr b="0" i="0" lang="zh-TW" sz="16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編號 2501 ~ 7500</a:t>
            </a: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	</a:t>
            </a:r>
            <a:r>
              <a:rPr b="0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區＝第二大區</a:t>
            </a:r>
            <a:endParaRPr b="0" i="0" sz="14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</a:t>
            </a: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else</a:t>
            </a: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</a:t>
            </a:r>
            <a:r>
              <a:rPr b="0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//</a:t>
            </a:r>
            <a:r>
              <a:rPr b="0" i="0" lang="zh-TW" sz="16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編號</a:t>
            </a:r>
            <a:r>
              <a:rPr b="1" i="0" lang="zh-TW" sz="16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</a:t>
            </a:r>
            <a:r>
              <a:rPr b="0" i="0" lang="zh-TW" sz="16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1 ~ 7500 以外</a:t>
            </a:r>
            <a:endParaRPr b="0" i="0" sz="16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0" i="0" lang="zh-TW" sz="16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	</a:t>
            </a:r>
            <a:r>
              <a:rPr b="0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區＝第三大區</a:t>
            </a:r>
            <a:endParaRPr b="1" i="0" sz="2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1477540" y="677584"/>
            <a:ext cx="4104553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800"/>
              <a:t> 判斷式🡪區分第幾大區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/>
          </a:p>
        </p:txBody>
      </p:sp>
      <p:sp>
        <p:nvSpPr>
          <p:cNvPr id="82" name="Google Shape;82;p12"/>
          <p:cNvSpPr/>
          <p:nvPr/>
        </p:nvSpPr>
        <p:spPr>
          <a:xfrm>
            <a:off x="5232199" y="4243195"/>
            <a:ext cx="26632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確保不為負數或超過給定編號 </a:t>
            </a:r>
            <a:endParaRPr/>
          </a:p>
        </p:txBody>
      </p:sp>
      <p:grpSp>
        <p:nvGrpSpPr>
          <p:cNvPr id="83" name="Google Shape;83;p12"/>
          <p:cNvGrpSpPr/>
          <p:nvPr/>
        </p:nvGrpSpPr>
        <p:grpSpPr>
          <a:xfrm>
            <a:off x="1623818" y="2876647"/>
            <a:ext cx="3218102" cy="1418579"/>
            <a:chOff x="1291507" y="1211113"/>
            <a:chExt cx="6794516" cy="2663050"/>
          </a:xfrm>
        </p:grpSpPr>
        <p:sp>
          <p:nvSpPr>
            <p:cNvPr id="84" name="Google Shape;84;p12"/>
            <p:cNvSpPr/>
            <p:nvPr/>
          </p:nvSpPr>
          <p:spPr>
            <a:xfrm>
              <a:off x="1291507" y="1215025"/>
              <a:ext cx="2137109" cy="2655225"/>
            </a:xfrm>
            <a:prstGeom prst="parallelogram">
              <a:avLst>
                <a:gd fmla="val 37483" name="adj"/>
              </a:avLst>
            </a:prstGeom>
            <a:solidFill>
              <a:srgbClr val="DFA2A2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 flipH="1" rot="10800000">
              <a:off x="5952317" y="1215023"/>
              <a:ext cx="2133706" cy="2659140"/>
            </a:xfrm>
            <a:prstGeom prst="parallelogram">
              <a:avLst>
                <a:gd fmla="val 42164" name="adj"/>
              </a:avLst>
            </a:prstGeom>
            <a:solidFill>
              <a:srgbClr val="DFA2A2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3621912" y="1211113"/>
              <a:ext cx="2137109" cy="2659138"/>
            </a:xfrm>
            <a:prstGeom prst="rect">
              <a:avLst/>
            </a:prstGeom>
            <a:solidFill>
              <a:srgbClr val="B8B2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4325382" y="2256065"/>
              <a:ext cx="730170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二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1975548" y="2251790"/>
              <a:ext cx="768955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一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6636392" y="2251790"/>
              <a:ext cx="768955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1327484" y="2772613"/>
              <a:ext cx="1713230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4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2500席</a:t>
              </a:r>
              <a:endParaRPr b="1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6366748" y="2802503"/>
              <a:ext cx="1625233" cy="548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zh-TW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3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2500席</a:t>
              </a:r>
              <a:endParaRPr b="1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3797373" y="2744225"/>
              <a:ext cx="2137109" cy="635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zh-TW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5000席</a:t>
              </a:r>
              <a:endPara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2"/>
          <p:cNvSpPr txBox="1"/>
          <p:nvPr/>
        </p:nvSpPr>
        <p:spPr>
          <a:xfrm>
            <a:off x="1556276" y="1384025"/>
            <a:ext cx="4456924" cy="12944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Noto Sans Symbols"/>
              <a:buChar char="⮚"/>
            </a:pP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編號對應大區：</a:t>
            </a:r>
            <a:endParaRPr b="1" i="0" sz="2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第一大區 </a:t>
            </a:r>
            <a:r>
              <a:rPr b="0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🡪 0001 ~   2500</a:t>
            </a:r>
            <a:endParaRPr b="0" i="0" sz="1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第二大區 </a:t>
            </a:r>
            <a:r>
              <a:rPr b="0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🡪 2501 ~   7500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第三大區 </a:t>
            </a:r>
            <a:r>
              <a:rPr b="0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🡪 7501 ~ 10000</a:t>
            </a:r>
            <a:endParaRPr/>
          </a:p>
          <a:p>
            <a:pPr indent="-3238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t/>
            </a:r>
            <a:endParaRPr b="1" i="0" sz="2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t/>
            </a:r>
            <a:endParaRPr b="1" i="0" sz="2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t/>
            </a:r>
            <a:endParaRPr b="1" i="0" sz="25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94" name="Google Shape;94;p12"/>
          <p:cNvCxnSpPr/>
          <p:nvPr/>
        </p:nvCxnSpPr>
        <p:spPr>
          <a:xfrm>
            <a:off x="5465135" y="3285460"/>
            <a:ext cx="255181" cy="30834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5" name="Google Shape;95;p12"/>
          <p:cNvSpPr/>
          <p:nvPr/>
        </p:nvSpPr>
        <p:spPr>
          <a:xfrm>
            <a:off x="5255715" y="3593804"/>
            <a:ext cx="24913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較好作法：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else if(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編號 7501 ~ 10000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 flipH="1" rot="10800000">
            <a:off x="5255715" y="3611284"/>
            <a:ext cx="2470546" cy="619401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406460" y="598728"/>
            <a:ext cx="5019286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b="1" i="0" lang="zh-TW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</a:t>
            </a:r>
            <a:r>
              <a:rPr b="1" i="0" lang="zh-TW" sz="2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區分區域程式範例</a:t>
            </a:r>
            <a:endParaRPr b="1" i="0" sz="3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6891" y="1371605"/>
            <a:ext cx="5442459" cy="272682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/>
          <p:nvPr/>
        </p:nvSpPr>
        <p:spPr>
          <a:xfrm>
            <a:off x="1282809" y="1463019"/>
            <a:ext cx="996138" cy="285993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座位編號</a:t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1282809" y="1865455"/>
            <a:ext cx="999220" cy="27349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待求區域</a:t>
            </a:r>
            <a:endParaRPr/>
          </a:p>
        </p:txBody>
      </p:sp>
      <p:cxnSp>
        <p:nvCxnSpPr>
          <p:cNvPr id="106" name="Google Shape;106;p13"/>
          <p:cNvCxnSpPr/>
          <p:nvPr/>
        </p:nvCxnSpPr>
        <p:spPr>
          <a:xfrm>
            <a:off x="2278947" y="2002202"/>
            <a:ext cx="201096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" name="Google Shape;107;p13"/>
          <p:cNvCxnSpPr/>
          <p:nvPr/>
        </p:nvCxnSpPr>
        <p:spPr>
          <a:xfrm>
            <a:off x="2266428" y="1606015"/>
            <a:ext cx="201096" cy="0"/>
          </a:xfrm>
          <a:prstGeom prst="straightConnector1">
            <a:avLst/>
          </a:prstGeom>
          <a:noFill/>
          <a:ln cap="flat" cmpd="sng" w="28575">
            <a:solidFill>
              <a:srgbClr val="D07375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/>
        </p:nvSpPr>
        <p:spPr>
          <a:xfrm>
            <a:off x="4933470" y="1388086"/>
            <a:ext cx="3580489" cy="2192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Noto Sans Symbols"/>
              <a:buChar char="⮚"/>
            </a:pP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運用技巧：</a:t>
            </a:r>
            <a:r>
              <a:rPr b="1" i="0" lang="zh-TW" sz="2000" u="none" cap="none" strike="noStrike">
                <a:solidFill>
                  <a:srgbClr val="FF0000"/>
                </a:solidFill>
                <a:latin typeface="Tinos"/>
                <a:ea typeface="Tinos"/>
                <a:cs typeface="Tinos"/>
                <a:sym typeface="Tinos"/>
              </a:rPr>
              <a:t>除法/取餘數</a:t>
            </a:r>
            <a:endParaRPr b="1" i="0" sz="1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無條件進位</a:t>
            </a:r>
            <a:endParaRPr b="1" i="0" sz="1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	</a:t>
            </a:r>
            <a:r>
              <a:rPr b="0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編號26位於第二排 26/25 = 1.04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if(</a:t>
            </a:r>
            <a:r>
              <a:rPr b="1" i="0" lang="zh-TW" sz="1600" u="none" cap="none" strike="noStrik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編號％每排人數 &gt; 0</a:t>
            </a: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)</a:t>
            </a:r>
            <a:endParaRPr b="1" i="0" sz="2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	</a:t>
            </a:r>
            <a:r>
              <a:rPr b="1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排數＝編號/每排人數 + 1</a:t>
            </a:r>
            <a:endParaRPr b="1" i="0" sz="14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else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	</a:t>
            </a:r>
            <a:r>
              <a:rPr b="0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排數＝編號/每排人數 </a:t>
            </a:r>
            <a:endParaRPr b="0" i="0" sz="1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t/>
            </a:r>
            <a:endParaRPr b="1" i="0" sz="1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t/>
            </a:r>
            <a:endParaRPr b="1" i="0" sz="2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1477540" y="677584"/>
            <a:ext cx="6417944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800"/>
              <a:t> 整數四則運算🡪區分第幾排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/>
          </a:p>
        </p:txBody>
      </p:sp>
      <p:sp>
        <p:nvSpPr>
          <p:cNvPr id="115" name="Google Shape;115;p14"/>
          <p:cNvSpPr/>
          <p:nvPr/>
        </p:nvSpPr>
        <p:spPr>
          <a:xfrm>
            <a:off x="7420717" y="2369668"/>
            <a:ext cx="7769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有餘數</a:t>
            </a:r>
            <a:endParaRPr/>
          </a:p>
        </p:txBody>
      </p:sp>
      <p:grpSp>
        <p:nvGrpSpPr>
          <p:cNvPr id="116" name="Google Shape;116;p14"/>
          <p:cNvGrpSpPr/>
          <p:nvPr/>
        </p:nvGrpSpPr>
        <p:grpSpPr>
          <a:xfrm>
            <a:off x="1623818" y="2876647"/>
            <a:ext cx="3218102" cy="1418579"/>
            <a:chOff x="1291507" y="1211113"/>
            <a:chExt cx="6794516" cy="2663050"/>
          </a:xfrm>
        </p:grpSpPr>
        <p:sp>
          <p:nvSpPr>
            <p:cNvPr id="117" name="Google Shape;117;p14"/>
            <p:cNvSpPr/>
            <p:nvPr/>
          </p:nvSpPr>
          <p:spPr>
            <a:xfrm>
              <a:off x="1291507" y="1215025"/>
              <a:ext cx="2137109" cy="2655225"/>
            </a:xfrm>
            <a:prstGeom prst="parallelogram">
              <a:avLst>
                <a:gd fmla="val 37483" name="adj"/>
              </a:avLst>
            </a:prstGeom>
            <a:solidFill>
              <a:srgbClr val="DFA2A2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 flipH="1" rot="10800000">
              <a:off x="5952317" y="1215023"/>
              <a:ext cx="2133706" cy="2659140"/>
            </a:xfrm>
            <a:prstGeom prst="parallelogram">
              <a:avLst>
                <a:gd fmla="val 42164" name="adj"/>
              </a:avLst>
            </a:prstGeom>
            <a:solidFill>
              <a:srgbClr val="DFA2A2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3621912" y="1211113"/>
              <a:ext cx="2137109" cy="2659138"/>
            </a:xfrm>
            <a:prstGeom prst="rect">
              <a:avLst/>
            </a:prstGeom>
            <a:solidFill>
              <a:srgbClr val="B8B2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4325382" y="2256065"/>
              <a:ext cx="730170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二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1975548" y="2251790"/>
              <a:ext cx="768955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一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6636392" y="2251790"/>
              <a:ext cx="768955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327484" y="2772613"/>
              <a:ext cx="1713230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4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2500席</a:t>
              </a:r>
              <a:endParaRPr b="1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6366748" y="2802503"/>
              <a:ext cx="1625233" cy="548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zh-TW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3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2500席</a:t>
              </a:r>
              <a:endParaRPr b="1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3797373" y="2744225"/>
              <a:ext cx="2137109" cy="635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zh-TW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5000席</a:t>
              </a:r>
              <a:endPara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14"/>
          <p:cNvSpPr txBox="1"/>
          <p:nvPr/>
        </p:nvSpPr>
        <p:spPr>
          <a:xfrm>
            <a:off x="1556276" y="1384025"/>
            <a:ext cx="3580489" cy="12944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Noto Sans Symbols"/>
              <a:buChar char="⮚"/>
            </a:pP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編號對應排數概念：</a:t>
            </a:r>
            <a:endParaRPr b="1" i="0" sz="2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第一大區 </a:t>
            </a:r>
            <a:r>
              <a:rPr b="0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🡪 </a:t>
            </a:r>
            <a:r>
              <a:rPr b="0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編號/每排人數</a:t>
            </a:r>
            <a:endParaRPr b="0" i="0" sz="14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第二大區 </a:t>
            </a:r>
            <a:r>
              <a:rPr b="0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🡪 </a:t>
            </a:r>
            <a:r>
              <a:rPr b="0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(編號-2500)/每排人數</a:t>
            </a:r>
            <a:endParaRPr b="0" i="0" sz="1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第三大區 </a:t>
            </a:r>
            <a:r>
              <a:rPr b="0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🡪 </a:t>
            </a:r>
            <a:r>
              <a:rPr b="0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(編號-7500)/每排人數</a:t>
            </a:r>
            <a:endParaRPr b="0" i="0" sz="1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t/>
            </a:r>
            <a:endParaRPr b="1" i="0" sz="2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t/>
            </a:r>
            <a:endParaRPr b="1" i="0" sz="25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7" name="Google Shape;127;p14"/>
          <p:cNvSpPr/>
          <p:nvPr/>
        </p:nvSpPr>
        <p:spPr>
          <a:xfrm flipH="1" rot="10800000">
            <a:off x="5373654" y="2349646"/>
            <a:ext cx="2060559" cy="307776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1299800" y="2876647"/>
            <a:ext cx="187217" cy="141716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327356" y="3439632"/>
            <a:ext cx="8187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100排</a:t>
            </a:r>
            <a:endParaRPr b="1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1497549" y="4282034"/>
            <a:ext cx="9005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25人/排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2866526" y="4282034"/>
            <a:ext cx="8246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50人/排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4236259" y="4282033"/>
            <a:ext cx="9005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25人/排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2874542" y="2549953"/>
            <a:ext cx="21965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由各大區起始編號開始算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/>
          <p:nvPr/>
        </p:nvSpPr>
        <p:spPr>
          <a:xfrm>
            <a:off x="4933470" y="1388086"/>
            <a:ext cx="3580489" cy="2192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Noto Sans Symbols"/>
              <a:buChar char="⮚"/>
            </a:pP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運用技巧：</a:t>
            </a:r>
            <a:r>
              <a:rPr b="1" i="0" lang="zh-TW" sz="2000" u="none" cap="none" strike="noStrike">
                <a:solidFill>
                  <a:srgbClr val="FF0000"/>
                </a:solidFill>
                <a:latin typeface="Tinos"/>
                <a:ea typeface="Tinos"/>
                <a:cs typeface="Tinos"/>
                <a:sym typeface="Tinos"/>
              </a:rPr>
              <a:t>取餘數</a:t>
            </a:r>
            <a:endParaRPr b="1" i="0" sz="1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Tinos"/>
                <a:ea typeface="Tinos"/>
                <a:cs typeface="Tinos"/>
                <a:sym typeface="Tinos"/>
              </a:rPr>
              <a:t>      </a:t>
            </a: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編號％每排人數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範圍 : 0 ~ (每排人數-1)</a:t>
            </a:r>
            <a:r>
              <a:rPr b="1" i="0" lang="zh-TW" sz="1600" u="none" cap="none" strike="noStrik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t/>
            </a:r>
            <a:endParaRPr b="0" i="0" sz="14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if(</a:t>
            </a:r>
            <a:r>
              <a:rPr b="1" i="0" lang="zh-TW" sz="1600" u="none" cap="none" strike="noStrik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編號％每排人數 == 0</a:t>
            </a: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)</a:t>
            </a:r>
            <a:endParaRPr b="1" i="0" sz="2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	</a:t>
            </a:r>
            <a:r>
              <a:rPr b="1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該排位數＝</a:t>
            </a: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每排人數</a:t>
            </a:r>
            <a:endParaRPr b="1" i="0" sz="1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39" name="Google Shape;139;p1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1477540" y="677584"/>
            <a:ext cx="6417944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800"/>
              <a:t> 整數四則運算🡪區分該排第幾位</a:t>
            </a:r>
            <a:endParaRPr b="1" sz="2400"/>
          </a:p>
        </p:txBody>
      </p:sp>
      <p:sp>
        <p:nvSpPr>
          <p:cNvPr id="141" name="Google Shape;141;p15"/>
          <p:cNvSpPr/>
          <p:nvPr/>
        </p:nvSpPr>
        <p:spPr>
          <a:xfrm>
            <a:off x="6854554" y="3398010"/>
            <a:ext cx="1979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範圍 : 1 ~ 每排人數</a:t>
            </a:r>
            <a:endParaRPr b="1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15"/>
          <p:cNvGrpSpPr/>
          <p:nvPr/>
        </p:nvGrpSpPr>
        <p:grpSpPr>
          <a:xfrm>
            <a:off x="1623818" y="2876647"/>
            <a:ext cx="3218102" cy="1418579"/>
            <a:chOff x="1291507" y="1211113"/>
            <a:chExt cx="6794516" cy="2663050"/>
          </a:xfrm>
        </p:grpSpPr>
        <p:sp>
          <p:nvSpPr>
            <p:cNvPr id="143" name="Google Shape;143;p15"/>
            <p:cNvSpPr/>
            <p:nvPr/>
          </p:nvSpPr>
          <p:spPr>
            <a:xfrm>
              <a:off x="1291507" y="1215025"/>
              <a:ext cx="2137109" cy="2655225"/>
            </a:xfrm>
            <a:prstGeom prst="parallelogram">
              <a:avLst>
                <a:gd fmla="val 37483" name="adj"/>
              </a:avLst>
            </a:prstGeom>
            <a:solidFill>
              <a:srgbClr val="DFA2A2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 flipH="1" rot="10800000">
              <a:off x="5952317" y="1215023"/>
              <a:ext cx="2133706" cy="2659140"/>
            </a:xfrm>
            <a:prstGeom prst="parallelogram">
              <a:avLst>
                <a:gd fmla="val 42164" name="adj"/>
              </a:avLst>
            </a:prstGeom>
            <a:solidFill>
              <a:srgbClr val="DFA2A2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3621912" y="1211113"/>
              <a:ext cx="2137109" cy="2659138"/>
            </a:xfrm>
            <a:prstGeom prst="rect">
              <a:avLst/>
            </a:prstGeom>
            <a:solidFill>
              <a:srgbClr val="B8B2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325382" y="2256065"/>
              <a:ext cx="730170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二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1975548" y="2251790"/>
              <a:ext cx="768955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一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6636392" y="2251790"/>
              <a:ext cx="768955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1327484" y="2772613"/>
              <a:ext cx="1713230" cy="57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4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2500席</a:t>
              </a:r>
              <a:endParaRPr b="1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366748" y="2802503"/>
              <a:ext cx="1625233" cy="548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zh-TW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3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2500席</a:t>
              </a:r>
              <a:endParaRPr b="1" i="0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797373" y="2744225"/>
              <a:ext cx="2137109" cy="635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zh-TW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1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5000席</a:t>
              </a:r>
              <a:endPara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5"/>
          <p:cNvSpPr txBox="1"/>
          <p:nvPr/>
        </p:nvSpPr>
        <p:spPr>
          <a:xfrm>
            <a:off x="1556276" y="1384025"/>
            <a:ext cx="3580489" cy="12944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Noto Sans Symbols"/>
              <a:buChar char="⮚"/>
            </a:pPr>
            <a:r>
              <a:rPr b="1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編號對應位數概念：</a:t>
            </a:r>
            <a:endParaRPr b="1" i="0" sz="2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0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</a:t>
            </a:r>
            <a:r>
              <a:rPr b="1" i="0" lang="zh-TW" sz="1800" u="none" cap="none" strike="noStrike">
                <a:solidFill>
                  <a:srgbClr val="FF0000"/>
                </a:solidFill>
                <a:latin typeface="Tinos"/>
                <a:ea typeface="Tinos"/>
                <a:cs typeface="Tinos"/>
                <a:sym typeface="Tinos"/>
              </a:rPr>
              <a:t>編號％每排人數</a:t>
            </a:r>
            <a:endParaRPr b="1" i="0" sz="1800" u="none" cap="none" strike="noStrike">
              <a:solidFill>
                <a:srgbClr val="FF0000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一三大區 </a:t>
            </a:r>
            <a:r>
              <a:rPr b="0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🡪 </a:t>
            </a:r>
            <a:r>
              <a:rPr b="0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編號％</a:t>
            </a:r>
            <a:r>
              <a:rPr b="1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25</a:t>
            </a:r>
            <a:endParaRPr b="1" i="0" sz="14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第二大區 </a:t>
            </a:r>
            <a:r>
              <a:rPr b="0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🡪 </a:t>
            </a:r>
            <a:r>
              <a:rPr b="0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編號％</a:t>
            </a:r>
            <a:r>
              <a:rPr b="1" i="0" lang="zh-TW" sz="1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50</a:t>
            </a:r>
            <a:endParaRPr b="1" i="0" sz="14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   </a:t>
            </a:r>
            <a:endParaRPr b="0" i="0" sz="1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t/>
            </a:r>
            <a:endParaRPr b="1" i="0" sz="28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t/>
            </a:r>
            <a:endParaRPr b="1" i="0" sz="25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153" name="Google Shape;153;p15"/>
          <p:cNvCxnSpPr/>
          <p:nvPr/>
        </p:nvCxnSpPr>
        <p:spPr>
          <a:xfrm>
            <a:off x="7658511" y="2436140"/>
            <a:ext cx="0" cy="92520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4" name="Google Shape;154;p15"/>
          <p:cNvSpPr/>
          <p:nvPr/>
        </p:nvSpPr>
        <p:spPr>
          <a:xfrm flipH="1" rot="10800000">
            <a:off x="1967057" y="1855840"/>
            <a:ext cx="1724102" cy="307776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1299800" y="2876647"/>
            <a:ext cx="187217" cy="141716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327356" y="3439632"/>
            <a:ext cx="8187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100排</a:t>
            </a:r>
            <a:endParaRPr b="1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1497549" y="4282034"/>
            <a:ext cx="9005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25人/排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2866526" y="4282034"/>
            <a:ext cx="8246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50人/排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4236259" y="4282033"/>
            <a:ext cx="9005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25人/排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/>
          <p:nvPr/>
        </p:nvSpPr>
        <p:spPr>
          <a:xfrm flipH="1" rot="10800000">
            <a:off x="5337879" y="2655365"/>
            <a:ext cx="2206739" cy="268594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