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Tino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A6DB52-426C-4B6D-A7B4-2EBA6EB866B6}">
  <a:tblStyle styleId="{61A6DB52-426C-4B6D-A7B4-2EBA6EB866B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ino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italic.fntdata"/><Relationship Id="rId14" Type="http://schemas.openxmlformats.org/officeDocument/2006/relationships/font" Target="fonts/Tinos-bold.fntdata"/><Relationship Id="rId16" Type="http://schemas.openxmlformats.org/officeDocument/2006/relationships/font" Target="fonts/Tino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60382" y="207917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解題-字母排列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898454" y="4224837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3954" y="1203992"/>
            <a:ext cx="2602486" cy="26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479278" y="829676"/>
            <a:ext cx="695010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現在是個國際化的社會，小乖的父母希望讓孩子從小就沉浸在英語的環境中，他今年五歲，雙語幼稚園的老師正在訓練大家能夠</a:t>
            </a: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將英文字母A~Z照順序背出來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，小乖很快就能背誦完整的26個字母了，但卻總是會背錯順序，老師發現還有其他小朋友也有這個問題，於是出了一份考卷，其中包含一長串的英文字母，希望小朋友</a:t>
            </a: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找到這串字母中最長的照順序排列字串，並寫出他的長度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例如：在</a:t>
            </a:r>
            <a:r>
              <a:rPr b="0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wkod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vwxyz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wia中有</a:t>
            </a:r>
            <a:r>
              <a:rPr b="0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abc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vwxyz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是按照順序的，而最長的字串為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vwxyz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，而長度為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。老師現在已經隨機產生出了一些字串，請你幫忙寫出一份解答，讓小朋友能夠快樂學英文！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※ 注意：反序排列不算，如zyx</a:t>
            </a:r>
            <a:r>
              <a:rPr b="0" i="0" lang="zh-TW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則只有ab符合照順序排列的條件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659280" y="701224"/>
            <a:ext cx="66428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輸入一行由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( 0 &lt;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 10000 )個字母所組成的字串，無其他多餘字元。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659281" y="1447447"/>
            <a:ext cx="6642850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輸出一個正整數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( 1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)代表</a:t>
            </a:r>
            <a:r>
              <a:rPr b="0" i="0" lang="zh-TW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最長子字串長度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，接著輸出一個長度為</a:t>
            </a:r>
            <a:r>
              <a:rPr b="0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的英文字串代表</a:t>
            </a:r>
            <a:r>
              <a:rPr b="0" i="0" lang="zh-TW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最長照順序排列子字串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，無換行字元。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zh-TW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若有多個長度最長的字串則輸出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最後一個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出現的最長子字串；若</a:t>
            </a: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無照順序排列</a:t>
            </a:r>
            <a:r>
              <a:rPr b="0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字串則最長字串長度為</a:t>
            </a:r>
            <a:r>
              <a:rPr b="1" i="0" lang="zh-TW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2943976" y="32125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{61A6DB52-426C-4B6D-A7B4-2EBA6EB866B6}</a:tableStyleId>
              </a:tblPr>
              <a:tblGrid>
                <a:gridCol w="1847075"/>
                <a:gridCol w="1847075"/>
              </a:tblGrid>
              <a:tr h="5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輸入範例１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abc</a:t>
                      </a: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wkod</a:t>
                      </a:r>
                      <a:r>
                        <a:rPr b="0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vwxyz</a:t>
                      </a: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wia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輸出範例１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vwxyz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58" name="Google Shape;58;p9"/>
          <p:cNvGraphicFramePr/>
          <p:nvPr/>
        </p:nvGraphicFramePr>
        <p:xfrm>
          <a:off x="2943976" y="37632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{61A6DB52-426C-4B6D-A7B4-2EBA6EB866B6}</a:tableStyleId>
              </a:tblPr>
              <a:tblGrid>
                <a:gridCol w="1847075"/>
                <a:gridCol w="1847075"/>
              </a:tblGrid>
              <a:tr h="552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輸入範例２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gfe</a:t>
                      </a: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</a:t>
                      </a:r>
                      <a:r>
                        <a:rPr b="0" i="0" lang="zh-TW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uv</a:t>
                      </a: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</a:t>
                      </a:r>
                      <a:r>
                        <a:rPr b="0" i="0" lang="zh-TW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yz</a:t>
                      </a:r>
                      <a:r>
                        <a:rPr b="0" i="0" lang="zh-TW" sz="16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ij</a:t>
                      </a: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輸出範例２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ij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判斷連續字串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搜尋最長字串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6" name="Google Shape;6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280" y="1248282"/>
            <a:ext cx="2614613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/>
          <p:nvPr/>
        </p:nvSpPr>
        <p:spPr>
          <a:xfrm>
            <a:off x="4893956" y="4201785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判斷連續字串</a:t>
            </a:r>
            <a:endParaRPr sz="2400"/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5731" y="1947822"/>
            <a:ext cx="43243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/>
          <p:nvPr/>
        </p:nvSpPr>
        <p:spPr>
          <a:xfrm>
            <a:off x="2435839" y="2005533"/>
            <a:ext cx="676195" cy="268941"/>
          </a:xfrm>
          <a:prstGeom prst="rect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3465500" y="1375771"/>
            <a:ext cx="25664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08B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2B608B"/>
                </a:solidFill>
                <a:latin typeface="Arial"/>
                <a:ea typeface="Arial"/>
                <a:cs typeface="Arial"/>
                <a:sym typeface="Arial"/>
              </a:rPr>
              <a:t>計算目前為止有幾個連續字母</a:t>
            </a:r>
            <a:endParaRPr b="1" i="0" sz="1400" u="none" cap="none" strike="noStrike">
              <a:solidFill>
                <a:srgbClr val="2B60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11"/>
          <p:cNvCxnSpPr>
            <a:endCxn id="76" idx="1"/>
          </p:cNvCxnSpPr>
          <p:nvPr/>
        </p:nvCxnSpPr>
        <p:spPr>
          <a:xfrm>
            <a:off x="3042800" y="1529659"/>
            <a:ext cx="4227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78" name="Google Shape;78;p11"/>
          <p:cNvCxnSpPr>
            <a:endCxn id="75" idx="0"/>
          </p:cNvCxnSpPr>
          <p:nvPr/>
        </p:nvCxnSpPr>
        <p:spPr>
          <a:xfrm flipH="1">
            <a:off x="2773937" y="1529733"/>
            <a:ext cx="268800" cy="4758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79" name="Google Shape;79;p11"/>
          <p:cNvSpPr/>
          <p:nvPr/>
        </p:nvSpPr>
        <p:spPr>
          <a:xfrm>
            <a:off x="3173506" y="2005533"/>
            <a:ext cx="1290918" cy="268941"/>
          </a:xfrm>
          <a:prstGeom prst="rect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/>
        </p:nvSpPr>
        <p:spPr>
          <a:xfrm>
            <a:off x="4421880" y="1640045"/>
            <a:ext cx="39005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8031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688031"/>
                </a:solidFill>
                <a:latin typeface="Arial"/>
                <a:ea typeface="Arial"/>
                <a:cs typeface="Arial"/>
                <a:sym typeface="Arial"/>
              </a:rPr>
              <a:t>預設：若無連續字串，則答案為最後一個字母</a:t>
            </a:r>
            <a:endParaRPr/>
          </a:p>
        </p:txBody>
      </p:sp>
      <p:cxnSp>
        <p:nvCxnSpPr>
          <p:cNvPr id="81" name="Google Shape;81;p11"/>
          <p:cNvCxnSpPr>
            <a:endCxn id="80" idx="1"/>
          </p:cNvCxnSpPr>
          <p:nvPr/>
        </p:nvCxnSpPr>
        <p:spPr>
          <a:xfrm>
            <a:off x="4072680" y="1793933"/>
            <a:ext cx="349200" cy="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82" name="Google Shape;82;p11"/>
          <p:cNvCxnSpPr>
            <a:stCxn id="79" idx="0"/>
          </p:cNvCxnSpPr>
          <p:nvPr/>
        </p:nvCxnSpPr>
        <p:spPr>
          <a:xfrm flipH="1" rot="10800000">
            <a:off x="3818965" y="1794033"/>
            <a:ext cx="268800" cy="211500"/>
          </a:xfrm>
          <a:prstGeom prst="straightConnector1">
            <a:avLst/>
          </a:prstGeom>
          <a:noFill/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83" name="Google Shape;83;p11"/>
          <p:cNvGrpSpPr/>
          <p:nvPr/>
        </p:nvGrpSpPr>
        <p:grpSpPr>
          <a:xfrm>
            <a:off x="6491716" y="2027704"/>
            <a:ext cx="1830691" cy="1621124"/>
            <a:chOff x="6491716" y="2159421"/>
            <a:chExt cx="1830691" cy="1621124"/>
          </a:xfrm>
        </p:grpSpPr>
        <p:sp>
          <p:nvSpPr>
            <p:cNvPr id="84" name="Google Shape;84;p11"/>
            <p:cNvSpPr/>
            <p:nvPr/>
          </p:nvSpPr>
          <p:spPr>
            <a:xfrm>
              <a:off x="6491716" y="2159421"/>
              <a:ext cx="1614939" cy="1621124"/>
            </a:xfrm>
            <a:prstGeom prst="rect">
              <a:avLst/>
            </a:prstGeom>
            <a:solidFill>
              <a:srgbClr val="DFA2A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7181328" y="2766057"/>
              <a:ext cx="345782" cy="3611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6797126" y="2766057"/>
              <a:ext cx="330414" cy="3611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1"/>
            <p:cNvSpPr txBox="1"/>
            <p:nvPr/>
          </p:nvSpPr>
          <p:spPr>
            <a:xfrm>
              <a:off x="6739496" y="2586681"/>
              <a:ext cx="15829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3600"/>
                <a:buFont typeface="Arial"/>
                <a:buNone/>
              </a:pPr>
              <a:r>
                <a:rPr b="0" i="0" lang="zh-TW" sz="3600" u="none" cap="none" strike="noStrike">
                  <a:solidFill>
                    <a:schemeClr val="accent6"/>
                  </a:solidFill>
                  <a:latin typeface="Arial"/>
                  <a:ea typeface="Arial"/>
                  <a:cs typeface="Arial"/>
                  <a:sym typeface="Arial"/>
                </a:rPr>
                <a:t>a b c</a:t>
              </a:r>
              <a:endParaRPr b="0" i="0" sz="36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 txBox="1"/>
            <p:nvPr/>
          </p:nvSpPr>
          <p:spPr>
            <a:xfrm>
              <a:off x="6491716" y="2193166"/>
              <a:ext cx="6896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str[ i ]</a:t>
              </a:r>
              <a:endParaRPr b="0" i="0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 txBox="1"/>
            <p:nvPr/>
          </p:nvSpPr>
          <p:spPr>
            <a:xfrm>
              <a:off x="6962333" y="3349955"/>
              <a:ext cx="92365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600"/>
                <a:buFont typeface="Arial"/>
                <a:buNone/>
              </a:pPr>
              <a:r>
                <a:rPr b="0" i="0" lang="zh-TW" sz="16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str[ i+1 ]</a:t>
              </a:r>
              <a:endParaRPr b="0" i="0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0" name="Google Shape;90;p11"/>
            <p:cNvCxnSpPr>
              <a:endCxn id="88" idx="2"/>
            </p:cNvCxnSpPr>
            <p:nvPr/>
          </p:nvCxnSpPr>
          <p:spPr>
            <a:xfrm rot="10800000">
              <a:off x="6836522" y="2531720"/>
              <a:ext cx="125700" cy="234300"/>
            </a:xfrm>
            <a:prstGeom prst="straightConnector1">
              <a:avLst/>
            </a:pr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91" name="Google Shape;91;p11"/>
            <p:cNvCxnSpPr>
              <a:endCxn id="89" idx="0"/>
            </p:cNvCxnSpPr>
            <p:nvPr/>
          </p:nvCxnSpPr>
          <p:spPr>
            <a:xfrm>
              <a:off x="7384258" y="3127355"/>
              <a:ext cx="39900" cy="222600"/>
            </a:xfrm>
            <a:prstGeom prst="straightConnector1">
              <a:avLst/>
            </a:prstGeom>
            <a:noFill/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92" name="Google Shape;92;p11"/>
          <p:cNvSpPr/>
          <p:nvPr/>
        </p:nvSpPr>
        <p:spPr>
          <a:xfrm>
            <a:off x="2697096" y="2435839"/>
            <a:ext cx="2136161" cy="291798"/>
          </a:xfrm>
          <a:prstGeom prst="rect">
            <a:avLst/>
          </a:prstGeom>
          <a:noFill/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11"/>
          <p:cNvCxnSpPr/>
          <p:nvPr/>
        </p:nvCxnSpPr>
        <p:spPr>
          <a:xfrm>
            <a:off x="4833257" y="2140003"/>
            <a:ext cx="1658459" cy="0"/>
          </a:xfrm>
          <a:prstGeom prst="straightConnector1">
            <a:avLst/>
          </a:prstGeom>
          <a:noFill/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94" name="Google Shape;94;p11"/>
          <p:cNvCxnSpPr/>
          <p:nvPr/>
        </p:nvCxnSpPr>
        <p:spPr>
          <a:xfrm flipH="1">
            <a:off x="4556632" y="2140003"/>
            <a:ext cx="276625" cy="295836"/>
          </a:xfrm>
          <a:prstGeom prst="straightConnector1">
            <a:avLst/>
          </a:prstGeom>
          <a:noFill/>
          <a:ln cap="flat" cmpd="sng" w="25400">
            <a:solidFill>
              <a:srgbClr val="D0737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95" name="Google Shape;95;p11"/>
          <p:cNvSpPr/>
          <p:nvPr/>
        </p:nvSpPr>
        <p:spPr>
          <a:xfrm>
            <a:off x="5209775" y="2435839"/>
            <a:ext cx="899032" cy="291798"/>
          </a:xfrm>
          <a:prstGeom prst="rect">
            <a:avLst/>
          </a:prstGeom>
          <a:noFill/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5048438" y="2739049"/>
            <a:ext cx="124425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確認str[ i+1 ]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未超出字串</a:t>
            </a:r>
            <a:endParaRPr b="1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1932960" y="3847916"/>
            <a:ext cx="4298763" cy="27926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2435839" y="3101295"/>
            <a:ext cx="2259105" cy="255345"/>
          </a:xfrm>
          <a:prstGeom prst="rect">
            <a:avLst/>
          </a:prstGeom>
          <a:noFill/>
          <a:ln cap="flat" cmpd="sng" w="25400">
            <a:solidFill>
              <a:srgbClr val="3D7F8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296464" y="3388514"/>
            <a:ext cx="27662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F8B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3D7F8B"/>
                </a:solidFill>
                <a:latin typeface="Arial"/>
                <a:ea typeface="Arial"/>
                <a:cs typeface="Arial"/>
                <a:sym typeface="Arial"/>
              </a:rPr>
              <a:t>確認有連續字元，記住第一次進這個迴圈的位置 (字串起始位置)</a:t>
            </a:r>
            <a:endParaRPr b="1" i="0" sz="1400" u="none" cap="none" strike="noStrike">
              <a:solidFill>
                <a:srgbClr val="3D7F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/>
          <p:nvPr/>
        </p:nvSpPr>
        <p:spPr>
          <a:xfrm>
            <a:off x="2773976" y="1526851"/>
            <a:ext cx="4318387" cy="280574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搜尋最長字串</a:t>
            </a:r>
            <a:endParaRPr sz="2400"/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3">
            <a:alphaModFix/>
          </a:blip>
          <a:srcRect b="58611" l="0" r="0" t="0"/>
          <a:stretch/>
        </p:blipFill>
        <p:spPr>
          <a:xfrm>
            <a:off x="2773976" y="1538501"/>
            <a:ext cx="3888081" cy="127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3">
            <a:alphaModFix/>
          </a:blip>
          <a:srcRect b="0" l="0" r="0" t="64577"/>
          <a:stretch/>
        </p:blipFill>
        <p:spPr>
          <a:xfrm>
            <a:off x="2773976" y="3238944"/>
            <a:ext cx="3888081" cy="109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/>
        </p:nvSpPr>
        <p:spPr>
          <a:xfrm>
            <a:off x="3369449" y="2730712"/>
            <a:ext cx="14907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判斷連續字串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5079106" y="3414326"/>
            <a:ext cx="22015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如果目前得到的為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最長連續字串就更新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max_cnt、max_index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0233" y="3237088"/>
            <a:ext cx="1782936" cy="22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/>
          <p:nvPr/>
        </p:nvSpPr>
        <p:spPr>
          <a:xfrm>
            <a:off x="3772861" y="3267824"/>
            <a:ext cx="248685" cy="146501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5136658" y="2891105"/>
            <a:ext cx="21861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記得是&gt;=，因為如果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字數一樣則取最後一筆</a:t>
            </a:r>
            <a:endParaRPr b="1" i="0" sz="1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2"/>
          <p:cNvCxnSpPr/>
          <p:nvPr/>
        </p:nvCxnSpPr>
        <p:spPr>
          <a:xfrm flipH="1" rot="10800000">
            <a:off x="4087906" y="3068039"/>
            <a:ext cx="1083457" cy="1856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15" name="Google Shape;115;p12"/>
          <p:cNvCxnSpPr>
            <a:stCxn id="112" idx="0"/>
          </p:cNvCxnSpPr>
          <p:nvPr/>
        </p:nvCxnSpPr>
        <p:spPr>
          <a:xfrm flipH="1" rot="10800000">
            <a:off x="3897203" y="3068024"/>
            <a:ext cx="190800" cy="19980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id="116" name="Google Shape;116;p12"/>
          <p:cNvPicPr preferRelativeResize="0"/>
          <p:nvPr/>
        </p:nvPicPr>
        <p:blipFill rotWithShape="1">
          <a:blip r:embed="rId3">
            <a:alphaModFix/>
          </a:blip>
          <a:srcRect b="36375" l="0" r="82904" t="57857"/>
          <a:stretch/>
        </p:blipFill>
        <p:spPr>
          <a:xfrm>
            <a:off x="2779689" y="2869069"/>
            <a:ext cx="664690" cy="1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2"/>
          <p:cNvSpPr/>
          <p:nvPr/>
        </p:nvSpPr>
        <p:spPr>
          <a:xfrm>
            <a:off x="5194415" y="2192779"/>
            <a:ext cx="261249" cy="2700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3135086" y="3223576"/>
            <a:ext cx="1959428" cy="929414"/>
          </a:xfrm>
          <a:prstGeom prst="rect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/>
          <p:nvPr/>
        </p:nvSpPr>
        <p:spPr>
          <a:xfrm>
            <a:off x="1429230" y="630091"/>
            <a:ext cx="4656876" cy="370487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3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167379" y="909827"/>
            <a:ext cx="839229" cy="32035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參考解答</a:t>
            </a:r>
            <a:endParaRPr b="1" i="0" sz="5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845" r="0" t="2312"/>
          <a:stretch/>
        </p:blipFill>
        <p:spPr>
          <a:xfrm>
            <a:off x="1517516" y="764144"/>
            <a:ext cx="3936429" cy="190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7516" y="3130382"/>
            <a:ext cx="4568590" cy="12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5">
            <a:alphaModFix/>
          </a:blip>
          <a:srcRect b="0" l="0" r="3772" t="0"/>
          <a:stretch/>
        </p:blipFill>
        <p:spPr>
          <a:xfrm>
            <a:off x="5063778" y="1225989"/>
            <a:ext cx="3288767" cy="2119546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13"/>
          <p:cNvSpPr/>
          <p:nvPr/>
        </p:nvSpPr>
        <p:spPr>
          <a:xfrm>
            <a:off x="2143844" y="2650994"/>
            <a:ext cx="2409025" cy="46402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4641156" y="1228969"/>
            <a:ext cx="416790" cy="2116566"/>
          </a:xfrm>
          <a:prstGeom prst="leftBrace">
            <a:avLst>
              <a:gd fmla="val 29109" name="adj1"/>
              <a:gd fmla="val 79043" name="adj2"/>
            </a:avLst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3680596" y="3744077"/>
            <a:ext cx="660883" cy="369332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輸出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3019713" y="1514132"/>
            <a:ext cx="660883" cy="369332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輸入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7396174" y="1715253"/>
            <a:ext cx="664378" cy="646331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判斷連續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 txBox="1"/>
          <p:nvPr/>
        </p:nvSpPr>
        <p:spPr>
          <a:xfrm>
            <a:off x="7046667" y="2559838"/>
            <a:ext cx="664378" cy="646331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搜尋最長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