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Oswald"/>
      <p:regular r:id="rId30"/>
      <p:bold r:id="rId31"/>
    </p:embeddedFont>
    <p:embeddedFont>
      <p:font typeface="Tino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600E4E-79C4-4093-8815-F964853DD362}">
  <a:tblStyle styleId="{69600E4E-79C4-4093-8815-F964853DD36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33" Type="http://schemas.openxmlformats.org/officeDocument/2006/relationships/font" Target="fonts/Tinos-bold.fntdata"/><Relationship Id="rId10" Type="http://schemas.openxmlformats.org/officeDocument/2006/relationships/slide" Target="slides/slide5.xml"/><Relationship Id="rId32" Type="http://schemas.openxmlformats.org/officeDocument/2006/relationships/font" Target="fonts/Tinos-regular.fntdata"/><Relationship Id="rId13" Type="http://schemas.openxmlformats.org/officeDocument/2006/relationships/slide" Target="slides/slide8.xml"/><Relationship Id="rId35" Type="http://schemas.openxmlformats.org/officeDocument/2006/relationships/font" Target="fonts/Tinos-boldItalic.fntdata"/><Relationship Id="rId12" Type="http://schemas.openxmlformats.org/officeDocument/2006/relationships/slide" Target="slides/slide7.xml"/><Relationship Id="rId34" Type="http://schemas.openxmlformats.org/officeDocument/2006/relationships/font" Target="fonts/Tino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556175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961272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56175" y="1378821"/>
            <a:ext cx="6616800" cy="26574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◇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46416" y="4749900"/>
            <a:ext cx="497584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b="0" lang="en-US"/>
              <a:t>‹#›</a:t>
            </a:fld>
            <a:endParaRPr b="0"/>
          </a:p>
        </p:txBody>
      </p:sp>
      <p:cxnSp>
        <p:nvCxnSpPr>
          <p:cNvPr id="30" name="Google Shape;30;p6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i="0" sz="24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56175" y="1378821"/>
            <a:ext cx="6616800" cy="2709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b="0" i="0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://www.flaticon.com/" TargetMode="External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hyperlink" Target="http://www.flaticon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://www.flaticon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1560382" y="160276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lang="en-US" sz="6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en-US" sz="3000">
                <a:latin typeface="Microsoft JhengHei"/>
                <a:ea typeface="Microsoft JhengHei"/>
                <a:cs typeface="Microsoft JhengHei"/>
                <a:sym typeface="Microsoft JhengHei"/>
              </a:rPr>
              <a:t>解題-炸彈超人</a:t>
            </a:r>
            <a:endParaRPr b="0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2179674" y="4184840"/>
            <a:ext cx="65559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[https://www.flaticon.com/authors/photo3idea-studio]from 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2214" y="1073886"/>
            <a:ext cx="2369733" cy="2367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Google Shape;153;p16"/>
          <p:cNvGraphicFramePr/>
          <p:nvPr/>
        </p:nvGraphicFramePr>
        <p:xfrm>
          <a:off x="5735940" y="2418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54" name="Google Shape;154;p16"/>
          <p:cNvSpPr/>
          <p:nvPr/>
        </p:nvSpPr>
        <p:spPr>
          <a:xfrm>
            <a:off x="1731534" y="1452503"/>
            <a:ext cx="6266082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搜尋炸彈：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在地圖狀態中搜尋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炸彈「*」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找到炸彈 🡪 十字型爆炸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156" name="Google Shape;156;p16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7" name="Google Shape;157;p16"/>
          <p:cNvGrpSpPr/>
          <p:nvPr/>
        </p:nvGrpSpPr>
        <p:grpSpPr>
          <a:xfrm>
            <a:off x="5335881" y="2096873"/>
            <a:ext cx="1040939" cy="369952"/>
            <a:chOff x="2488538" y="3018543"/>
            <a:chExt cx="1040939" cy="369952"/>
          </a:xfrm>
        </p:grpSpPr>
        <p:sp>
          <p:nvSpPr>
            <p:cNvPr id="158" name="Google Shape;158;p16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5167432" y="2423423"/>
            <a:ext cx="2715931" cy="441454"/>
            <a:chOff x="4986671" y="2423423"/>
            <a:chExt cx="2715931" cy="441454"/>
          </a:xfrm>
        </p:grpSpPr>
        <p:sp>
          <p:nvSpPr>
            <p:cNvPr id="161" name="Google Shape;161;p16"/>
            <p:cNvSpPr/>
            <p:nvPr/>
          </p:nvSpPr>
          <p:spPr>
            <a:xfrm>
              <a:off x="4986671" y="2562930"/>
              <a:ext cx="481328" cy="16963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flipH="1" rot="10800000">
              <a:off x="5545094" y="2423423"/>
              <a:ext cx="2157508" cy="441454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6"/>
          <p:cNvSpPr/>
          <p:nvPr/>
        </p:nvSpPr>
        <p:spPr>
          <a:xfrm>
            <a:off x="4966693" y="2715693"/>
            <a:ext cx="882806" cy="3077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2168832" y="2990275"/>
            <a:ext cx="2695743" cy="4001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239" l="-1877" r="0" t="-6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3220102" y="3314156"/>
            <a:ext cx="1947330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997" l="0" r="0" t="-6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17"/>
          <p:cNvGraphicFramePr/>
          <p:nvPr/>
        </p:nvGraphicFramePr>
        <p:xfrm>
          <a:off x="5735940" y="2418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71" name="Google Shape;171;p17"/>
          <p:cNvSpPr/>
          <p:nvPr/>
        </p:nvSpPr>
        <p:spPr>
          <a:xfrm>
            <a:off x="1731534" y="1452503"/>
            <a:ext cx="6266082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搜尋炸彈：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在地圖狀態中搜尋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炸彈「*」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找到炸彈 🡪 十字型爆炸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173" name="Google Shape;173;p17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4" name="Google Shape;174;p17"/>
          <p:cNvGrpSpPr/>
          <p:nvPr/>
        </p:nvGrpSpPr>
        <p:grpSpPr>
          <a:xfrm>
            <a:off x="5920675" y="2096873"/>
            <a:ext cx="1040939" cy="369952"/>
            <a:chOff x="2488538" y="3018543"/>
            <a:chExt cx="1040939" cy="369952"/>
          </a:xfrm>
        </p:grpSpPr>
        <p:sp>
          <p:nvSpPr>
            <p:cNvPr id="175" name="Google Shape;175;p17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7"/>
          <p:cNvGrpSpPr/>
          <p:nvPr/>
        </p:nvGrpSpPr>
        <p:grpSpPr>
          <a:xfrm>
            <a:off x="5167432" y="2423423"/>
            <a:ext cx="2715931" cy="441454"/>
            <a:chOff x="4986671" y="2423423"/>
            <a:chExt cx="2715931" cy="441454"/>
          </a:xfrm>
        </p:grpSpPr>
        <p:sp>
          <p:nvSpPr>
            <p:cNvPr id="178" name="Google Shape;178;p17"/>
            <p:cNvSpPr/>
            <p:nvPr/>
          </p:nvSpPr>
          <p:spPr>
            <a:xfrm>
              <a:off x="4986671" y="2562930"/>
              <a:ext cx="481328" cy="16963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 flipH="1" rot="10800000">
              <a:off x="5545094" y="2423423"/>
              <a:ext cx="2157508" cy="441454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7"/>
          <p:cNvSpPr/>
          <p:nvPr/>
        </p:nvSpPr>
        <p:spPr>
          <a:xfrm>
            <a:off x="4966693" y="2715693"/>
            <a:ext cx="882806" cy="3077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2168832" y="2990275"/>
            <a:ext cx="2695743" cy="4001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239" l="-1877" r="0" t="-6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3220102" y="3314156"/>
            <a:ext cx="1947330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997" l="0" r="0" t="-6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18"/>
          <p:cNvGraphicFramePr/>
          <p:nvPr/>
        </p:nvGraphicFramePr>
        <p:xfrm>
          <a:off x="5735940" y="2418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88" name="Google Shape;188;p18"/>
          <p:cNvSpPr/>
          <p:nvPr/>
        </p:nvSpPr>
        <p:spPr>
          <a:xfrm>
            <a:off x="1731534" y="1452503"/>
            <a:ext cx="6266082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搜尋炸彈：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在地圖狀態中搜尋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炸彈「*」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找到炸彈 🡪 十字型爆炸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9" name="Google Shape;189;p18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190" name="Google Shape;190;p18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1" name="Google Shape;191;p18"/>
          <p:cNvGrpSpPr/>
          <p:nvPr/>
        </p:nvGrpSpPr>
        <p:grpSpPr>
          <a:xfrm>
            <a:off x="6431043" y="2096873"/>
            <a:ext cx="1040939" cy="369952"/>
            <a:chOff x="2488538" y="3018543"/>
            <a:chExt cx="1040939" cy="369952"/>
          </a:xfrm>
        </p:grpSpPr>
        <p:sp>
          <p:nvSpPr>
            <p:cNvPr id="192" name="Google Shape;192;p18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18"/>
          <p:cNvGrpSpPr/>
          <p:nvPr/>
        </p:nvGrpSpPr>
        <p:grpSpPr>
          <a:xfrm>
            <a:off x="5167432" y="2423423"/>
            <a:ext cx="2715931" cy="441454"/>
            <a:chOff x="4986671" y="2423423"/>
            <a:chExt cx="2715931" cy="441454"/>
          </a:xfrm>
        </p:grpSpPr>
        <p:sp>
          <p:nvSpPr>
            <p:cNvPr id="195" name="Google Shape;195;p18"/>
            <p:cNvSpPr/>
            <p:nvPr/>
          </p:nvSpPr>
          <p:spPr>
            <a:xfrm>
              <a:off x="4986671" y="2562930"/>
              <a:ext cx="481328" cy="16963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 flipH="1" rot="10800000">
              <a:off x="5545094" y="2423423"/>
              <a:ext cx="2157508" cy="441454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18"/>
          <p:cNvSpPr/>
          <p:nvPr/>
        </p:nvSpPr>
        <p:spPr>
          <a:xfrm>
            <a:off x="4966693" y="2715693"/>
            <a:ext cx="882806" cy="3077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2168832" y="2990275"/>
            <a:ext cx="2695743" cy="4001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239" l="-1877" r="0" t="-6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3220102" y="3314156"/>
            <a:ext cx="1947330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997" l="0" r="0" t="-6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19"/>
          <p:cNvGraphicFramePr/>
          <p:nvPr/>
        </p:nvGraphicFramePr>
        <p:xfrm>
          <a:off x="5735940" y="2418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05" name="Google Shape;205;p19"/>
          <p:cNvSpPr/>
          <p:nvPr/>
        </p:nvSpPr>
        <p:spPr>
          <a:xfrm>
            <a:off x="1731534" y="1452503"/>
            <a:ext cx="6266082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搜尋炸彈：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在地圖狀態中搜尋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炸彈「*」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找到炸彈 🡪 十字型爆炸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6" name="Google Shape;206;p19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207" name="Google Shape;207;p19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8" name="Google Shape;208;p19"/>
          <p:cNvGrpSpPr/>
          <p:nvPr/>
        </p:nvGrpSpPr>
        <p:grpSpPr>
          <a:xfrm>
            <a:off x="4811664" y="2512684"/>
            <a:ext cx="1040939" cy="369952"/>
            <a:chOff x="2488538" y="3018543"/>
            <a:chExt cx="1040939" cy="369952"/>
          </a:xfrm>
        </p:grpSpPr>
        <p:sp>
          <p:nvSpPr>
            <p:cNvPr id="209" name="Google Shape;209;p19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19"/>
          <p:cNvGrpSpPr/>
          <p:nvPr/>
        </p:nvGrpSpPr>
        <p:grpSpPr>
          <a:xfrm>
            <a:off x="5167432" y="2880626"/>
            <a:ext cx="2715931" cy="441454"/>
            <a:chOff x="4986671" y="2423423"/>
            <a:chExt cx="2715931" cy="441454"/>
          </a:xfrm>
        </p:grpSpPr>
        <p:sp>
          <p:nvSpPr>
            <p:cNvPr id="212" name="Google Shape;212;p19"/>
            <p:cNvSpPr/>
            <p:nvPr/>
          </p:nvSpPr>
          <p:spPr>
            <a:xfrm>
              <a:off x="4986671" y="2562930"/>
              <a:ext cx="481328" cy="16963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 flipH="1" rot="10800000">
              <a:off x="5545094" y="2423423"/>
              <a:ext cx="2157508" cy="441454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19"/>
          <p:cNvSpPr/>
          <p:nvPr/>
        </p:nvSpPr>
        <p:spPr>
          <a:xfrm>
            <a:off x="4949733" y="3158237"/>
            <a:ext cx="882806" cy="3077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2168832" y="2990275"/>
            <a:ext cx="2695743" cy="4001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239" l="-1877" r="0" t="-6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3220102" y="3314156"/>
            <a:ext cx="1947330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997" l="0" r="0" t="-6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20"/>
          <p:cNvGraphicFramePr/>
          <p:nvPr/>
        </p:nvGraphicFramePr>
        <p:xfrm>
          <a:off x="6044283" y="24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22" name="Google Shape;222;p20"/>
          <p:cNvSpPr/>
          <p:nvPr/>
        </p:nvSpPr>
        <p:spPr>
          <a:xfrm>
            <a:off x="1731534" y="1452503"/>
            <a:ext cx="6266082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搜尋炸彈：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在地圖狀態中搜尋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炸彈「*」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找到炸彈 🡪 十字型爆炸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十字型爆炸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使用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紀錄爆炸後地圖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3" name="Google Shape;223;p20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224" name="Google Shape;224;p20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5" name="Google Shape;225;p20"/>
          <p:cNvGrpSpPr/>
          <p:nvPr/>
        </p:nvGrpSpPr>
        <p:grpSpPr>
          <a:xfrm>
            <a:off x="5800501" y="2681187"/>
            <a:ext cx="887039" cy="307778"/>
            <a:chOff x="2616134" y="3080716"/>
            <a:chExt cx="887039" cy="307778"/>
          </a:xfrm>
        </p:grpSpPr>
        <p:sp>
          <p:nvSpPr>
            <p:cNvPr id="226" name="Google Shape;226;p20"/>
            <p:cNvSpPr/>
            <p:nvPr/>
          </p:nvSpPr>
          <p:spPr>
            <a:xfrm rot="3356445">
              <a:off x="3234995" y="3139064"/>
              <a:ext cx="242333" cy="19108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2616134" y="3092161"/>
              <a:ext cx="713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0"/>
          <p:cNvGrpSpPr/>
          <p:nvPr/>
        </p:nvGrpSpPr>
        <p:grpSpPr>
          <a:xfrm>
            <a:off x="5475775" y="2933791"/>
            <a:ext cx="2715931" cy="441454"/>
            <a:chOff x="4986671" y="2423423"/>
            <a:chExt cx="2715931" cy="441454"/>
          </a:xfrm>
        </p:grpSpPr>
        <p:sp>
          <p:nvSpPr>
            <p:cNvPr id="229" name="Google Shape;229;p20"/>
            <p:cNvSpPr/>
            <p:nvPr/>
          </p:nvSpPr>
          <p:spPr>
            <a:xfrm>
              <a:off x="4986671" y="2562930"/>
              <a:ext cx="481328" cy="16963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 flipH="1" rot="10800000">
              <a:off x="5545094" y="2423423"/>
              <a:ext cx="2157508" cy="441454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20"/>
          <p:cNvSpPr/>
          <p:nvPr/>
        </p:nvSpPr>
        <p:spPr>
          <a:xfrm>
            <a:off x="6149372" y="2040829"/>
            <a:ext cx="1947330" cy="40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998" l="0" r="0" t="-93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5275036" y="3204466"/>
            <a:ext cx="882806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21"/>
          <p:cNvGraphicFramePr/>
          <p:nvPr/>
        </p:nvGraphicFramePr>
        <p:xfrm>
          <a:off x="6044283" y="24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38" name="Google Shape;238;p21"/>
          <p:cNvSpPr/>
          <p:nvPr/>
        </p:nvSpPr>
        <p:spPr>
          <a:xfrm>
            <a:off x="1731534" y="1452503"/>
            <a:ext cx="6266082" cy="2077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十字型爆炸：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使用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紀錄爆炸後地圖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 row、col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都會爆炸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row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[1]</a:t>
            </a:r>
            <a:endParaRPr b="1" i="0" sz="16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9" name="Google Shape;239;p21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240" name="Google Shape;240;p2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41" name="Google Shape;241;p21"/>
          <p:cNvGrpSpPr/>
          <p:nvPr/>
        </p:nvGrpSpPr>
        <p:grpSpPr>
          <a:xfrm>
            <a:off x="5672905" y="2619014"/>
            <a:ext cx="1040939" cy="369952"/>
            <a:chOff x="2488538" y="3018543"/>
            <a:chExt cx="1040939" cy="369952"/>
          </a:xfrm>
        </p:grpSpPr>
        <p:sp>
          <p:nvSpPr>
            <p:cNvPr id="242" name="Google Shape;242;p21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21"/>
          <p:cNvGrpSpPr/>
          <p:nvPr/>
        </p:nvGrpSpPr>
        <p:grpSpPr>
          <a:xfrm>
            <a:off x="5475775" y="2933791"/>
            <a:ext cx="2715931" cy="441454"/>
            <a:chOff x="4986671" y="2423423"/>
            <a:chExt cx="2715931" cy="441454"/>
          </a:xfrm>
        </p:grpSpPr>
        <p:sp>
          <p:nvSpPr>
            <p:cNvPr id="245" name="Google Shape;245;p21"/>
            <p:cNvSpPr/>
            <p:nvPr/>
          </p:nvSpPr>
          <p:spPr>
            <a:xfrm>
              <a:off x="4986671" y="2562930"/>
              <a:ext cx="481328" cy="16963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 flipH="1" rot="10800000">
              <a:off x="5545094" y="2423423"/>
              <a:ext cx="2157508" cy="441454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21"/>
          <p:cNvSpPr/>
          <p:nvPr/>
        </p:nvSpPr>
        <p:spPr>
          <a:xfrm>
            <a:off x="5275036" y="3204466"/>
            <a:ext cx="882806" cy="3077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6149372" y="2040829"/>
            <a:ext cx="1947330" cy="4001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998" l="0" r="0" t="-93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22"/>
          <p:cNvGraphicFramePr/>
          <p:nvPr/>
        </p:nvGraphicFramePr>
        <p:xfrm>
          <a:off x="6044283" y="24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54" name="Google Shape;254;p22"/>
          <p:cNvSpPr/>
          <p:nvPr/>
        </p:nvSpPr>
        <p:spPr>
          <a:xfrm>
            <a:off x="1731534" y="1452503"/>
            <a:ext cx="6266082" cy="2077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十字型爆炸：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使用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紀錄爆炸後地圖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 row、col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都會爆炸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row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[1]</a:t>
            </a:r>
            <a:endParaRPr b="1" i="0" sz="16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5" name="Google Shape;255;p22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256" name="Google Shape;256;p2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57" name="Google Shape;257;p22"/>
          <p:cNvGrpSpPr/>
          <p:nvPr/>
        </p:nvGrpSpPr>
        <p:grpSpPr>
          <a:xfrm>
            <a:off x="5672905" y="2619014"/>
            <a:ext cx="1040939" cy="369952"/>
            <a:chOff x="2488538" y="3018543"/>
            <a:chExt cx="1040939" cy="369952"/>
          </a:xfrm>
        </p:grpSpPr>
        <p:sp>
          <p:nvSpPr>
            <p:cNvPr id="258" name="Google Shape;258;p22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22"/>
          <p:cNvGrpSpPr/>
          <p:nvPr/>
        </p:nvGrpSpPr>
        <p:grpSpPr>
          <a:xfrm>
            <a:off x="5275036" y="2933791"/>
            <a:ext cx="2916670" cy="578452"/>
            <a:chOff x="4785932" y="2423423"/>
            <a:chExt cx="2916670" cy="578452"/>
          </a:xfrm>
        </p:grpSpPr>
        <p:sp>
          <p:nvSpPr>
            <p:cNvPr id="261" name="Google Shape;261;p22"/>
            <p:cNvSpPr/>
            <p:nvPr/>
          </p:nvSpPr>
          <p:spPr>
            <a:xfrm>
              <a:off x="4986671" y="2562930"/>
              <a:ext cx="481328" cy="16963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4785932" y="2694098"/>
              <a:ext cx="882806" cy="30777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/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 flipH="1" rot="10800000">
              <a:off x="5545094" y="2423423"/>
              <a:ext cx="2157508" cy="441454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22"/>
          <p:cNvSpPr/>
          <p:nvPr/>
        </p:nvSpPr>
        <p:spPr>
          <a:xfrm>
            <a:off x="2179674" y="2753832"/>
            <a:ext cx="2764466" cy="22450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1839431" y="2753832"/>
            <a:ext cx="308344" cy="1799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6149372" y="2040829"/>
            <a:ext cx="1947330" cy="4001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998" l="0" r="0" t="-93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Google Shape;271;p23"/>
          <p:cNvGraphicFramePr/>
          <p:nvPr/>
        </p:nvGraphicFramePr>
        <p:xfrm>
          <a:off x="6044283" y="24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72" name="Google Shape;272;p23"/>
          <p:cNvSpPr/>
          <p:nvPr/>
        </p:nvSpPr>
        <p:spPr>
          <a:xfrm>
            <a:off x="1731534" y="1452503"/>
            <a:ext cx="6266082" cy="2077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十字型爆炸：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使用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紀錄爆炸後地圖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 row、col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都會爆炸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row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[1]</a:t>
            </a:r>
            <a:endParaRPr b="1" i="0" sz="16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3" name="Google Shape;273;p23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274" name="Google Shape;274;p2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23"/>
          <p:cNvSpPr/>
          <p:nvPr/>
        </p:nvSpPr>
        <p:spPr>
          <a:xfrm>
            <a:off x="6149372" y="2040829"/>
            <a:ext cx="1947330" cy="40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998" l="0" r="0" t="-93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276" name="Google Shape;276;p23"/>
          <p:cNvGrpSpPr/>
          <p:nvPr/>
        </p:nvGrpSpPr>
        <p:grpSpPr>
          <a:xfrm rot="5400000">
            <a:off x="6128798" y="2928462"/>
            <a:ext cx="2100331" cy="1173553"/>
            <a:chOff x="5545097" y="1736180"/>
            <a:chExt cx="2100331" cy="1173553"/>
          </a:xfrm>
        </p:grpSpPr>
        <p:sp>
          <p:nvSpPr>
            <p:cNvPr id="277" name="Google Shape;277;p23"/>
            <p:cNvSpPr/>
            <p:nvPr/>
          </p:nvSpPr>
          <p:spPr>
            <a:xfrm rot="10800000">
              <a:off x="7364489" y="2537593"/>
              <a:ext cx="213108" cy="17464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 rot="-5400000">
              <a:off x="7089281" y="1984550"/>
              <a:ext cx="804516" cy="3077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/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 flipH="1" rot="10800000">
              <a:off x="5545097" y="2378105"/>
              <a:ext cx="1819391" cy="531628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3"/>
          <p:cNvSpPr/>
          <p:nvPr/>
        </p:nvSpPr>
        <p:spPr>
          <a:xfrm>
            <a:off x="2179674" y="2998383"/>
            <a:ext cx="2764466" cy="22450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1839431" y="2998383"/>
            <a:ext cx="308344" cy="1799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23"/>
          <p:cNvGrpSpPr/>
          <p:nvPr/>
        </p:nvGrpSpPr>
        <p:grpSpPr>
          <a:xfrm>
            <a:off x="5672905" y="2619014"/>
            <a:ext cx="1040939" cy="369952"/>
            <a:chOff x="2488538" y="3018543"/>
            <a:chExt cx="1040939" cy="369952"/>
          </a:xfrm>
        </p:grpSpPr>
        <p:sp>
          <p:nvSpPr>
            <p:cNvPr id="283" name="Google Shape;283;p23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24"/>
          <p:cNvGraphicFramePr/>
          <p:nvPr/>
        </p:nvGraphicFramePr>
        <p:xfrm>
          <a:off x="6044283" y="24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90" name="Google Shape;290;p24"/>
          <p:cNvSpPr/>
          <p:nvPr/>
        </p:nvSpPr>
        <p:spPr>
          <a:xfrm>
            <a:off x="1731534" y="1452503"/>
            <a:ext cx="6266082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十字型爆炸：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使用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爆炸後地圖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 row、col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都會爆炸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row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更新爆炸後地圖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1" name="Google Shape;291;p24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292" name="Google Shape;292;p2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24"/>
          <p:cNvSpPr/>
          <p:nvPr/>
        </p:nvSpPr>
        <p:spPr>
          <a:xfrm>
            <a:off x="6149372" y="2040829"/>
            <a:ext cx="1947330" cy="40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998" l="0" r="0" t="-93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294" name="Google Shape;294;p24"/>
          <p:cNvGrpSpPr/>
          <p:nvPr/>
        </p:nvGrpSpPr>
        <p:grpSpPr>
          <a:xfrm>
            <a:off x="5672905" y="2619014"/>
            <a:ext cx="1040939" cy="369952"/>
            <a:chOff x="2488538" y="3018543"/>
            <a:chExt cx="1040939" cy="369952"/>
          </a:xfrm>
        </p:grpSpPr>
        <p:sp>
          <p:nvSpPr>
            <p:cNvPr id="295" name="Google Shape;295;p24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/>
          <p:nvPr>
            <p:ph idx="1" type="body"/>
          </p:nvPr>
        </p:nvSpPr>
        <p:spPr>
          <a:xfrm>
            <a:off x="3742662" y="2213853"/>
            <a:ext cx="2753832" cy="715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US" sz="4800"/>
              <a:t>以此類推</a:t>
            </a:r>
            <a:endParaRPr b="1" sz="4800"/>
          </a:p>
        </p:txBody>
      </p:sp>
      <p:sp>
        <p:nvSpPr>
          <p:cNvPr id="302" name="Google Shape;302;p2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1562984" y="1109811"/>
            <a:ext cx="6581555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佩佩最近沈迷於一款經典遊戲「炸彈超人」，規則是玩家每放置一顆炸彈經一定時間將會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沿著炸彈座標以十字形方式爆炸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，除了施放炸彈攻擊別的玩家外也要小心躲避所有人爆炸的炸彈，獲勝者是生存到最後的人。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在初級對戰模式的時候，佩佩還可以輕鬆躲避少量的炸彈，但當她晉級到高級對戰後，炸彈數量越多時，越難找到一個安全的地方閃躲，所以佩佩想研發一個作弊程式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計算出可以閃躲炸彈的避難所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，讓她可以無後顧之憂的攻擊對手。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26"/>
          <p:cNvGraphicFramePr/>
          <p:nvPr/>
        </p:nvGraphicFramePr>
        <p:xfrm>
          <a:off x="6044283" y="24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08" name="Google Shape;308;p26"/>
          <p:cNvSpPr/>
          <p:nvPr/>
        </p:nvSpPr>
        <p:spPr>
          <a:xfrm>
            <a:off x="1731534" y="1452503"/>
            <a:ext cx="6266082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十字型爆炸：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使用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紀錄爆炸後地圖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 row、col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都會爆炸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row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 更新爆炸後地圖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" name="Google Shape;309;p26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310" name="Google Shape;310;p26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26"/>
          <p:cNvSpPr/>
          <p:nvPr/>
        </p:nvSpPr>
        <p:spPr>
          <a:xfrm>
            <a:off x="6149372" y="2040829"/>
            <a:ext cx="1947330" cy="40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998" l="0" r="0" t="-93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12" name="Google Shape;312;p26"/>
          <p:cNvGrpSpPr/>
          <p:nvPr/>
        </p:nvGrpSpPr>
        <p:grpSpPr>
          <a:xfrm>
            <a:off x="5273130" y="3370251"/>
            <a:ext cx="2899845" cy="554796"/>
            <a:chOff x="4773944" y="2378105"/>
            <a:chExt cx="2899845" cy="554796"/>
          </a:xfrm>
        </p:grpSpPr>
        <p:sp>
          <p:nvSpPr>
            <p:cNvPr id="313" name="Google Shape;313;p26"/>
            <p:cNvSpPr/>
            <p:nvPr/>
          </p:nvSpPr>
          <p:spPr>
            <a:xfrm>
              <a:off x="5019111" y="2510829"/>
              <a:ext cx="467658" cy="20451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773944" y="2625124"/>
              <a:ext cx="883768" cy="3077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/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 flipH="1" rot="10800000">
              <a:off x="5545097" y="2378105"/>
              <a:ext cx="2128692" cy="467830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26"/>
          <p:cNvGrpSpPr/>
          <p:nvPr/>
        </p:nvGrpSpPr>
        <p:grpSpPr>
          <a:xfrm>
            <a:off x="4862921" y="2307691"/>
            <a:ext cx="1040939" cy="369952"/>
            <a:chOff x="2488538" y="3018543"/>
            <a:chExt cx="1040939" cy="369952"/>
          </a:xfrm>
        </p:grpSpPr>
        <p:sp>
          <p:nvSpPr>
            <p:cNvPr id="317" name="Google Shape;317;p26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Google Shape;323;p27"/>
          <p:cNvGraphicFramePr/>
          <p:nvPr/>
        </p:nvGraphicFramePr>
        <p:xfrm>
          <a:off x="6044283" y="24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</a:tr>
            </a:tbl>
          </a:graphicData>
        </a:graphic>
      </p:graphicFrame>
      <p:sp>
        <p:nvSpPr>
          <p:cNvPr id="324" name="Google Shape;324;p27"/>
          <p:cNvSpPr/>
          <p:nvPr/>
        </p:nvSpPr>
        <p:spPr>
          <a:xfrm>
            <a:off x="1731534" y="1452503"/>
            <a:ext cx="6266082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十字型爆炸：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使用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紀錄爆炸後地圖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 row、col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都會爆炸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row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 更新爆炸後地圖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" name="Google Shape;325;p27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326" name="Google Shape;326;p27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27"/>
          <p:cNvSpPr/>
          <p:nvPr/>
        </p:nvSpPr>
        <p:spPr>
          <a:xfrm>
            <a:off x="6149372" y="2040829"/>
            <a:ext cx="1947330" cy="40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998" l="0" r="0" t="-93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28" name="Google Shape;328;p27"/>
          <p:cNvGrpSpPr/>
          <p:nvPr/>
        </p:nvGrpSpPr>
        <p:grpSpPr>
          <a:xfrm>
            <a:off x="5241231" y="3816825"/>
            <a:ext cx="2931744" cy="554796"/>
            <a:chOff x="4742045" y="2378105"/>
            <a:chExt cx="2931744" cy="554796"/>
          </a:xfrm>
        </p:grpSpPr>
        <p:sp>
          <p:nvSpPr>
            <p:cNvPr id="329" name="Google Shape;329;p27"/>
            <p:cNvSpPr/>
            <p:nvPr/>
          </p:nvSpPr>
          <p:spPr>
            <a:xfrm>
              <a:off x="4976579" y="2478930"/>
              <a:ext cx="467658" cy="20451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4742045" y="2625124"/>
              <a:ext cx="883768" cy="3077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/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 flipH="1" rot="10800000">
              <a:off x="5545097" y="2378105"/>
              <a:ext cx="2128692" cy="467830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7"/>
          <p:cNvGrpSpPr/>
          <p:nvPr/>
        </p:nvGrpSpPr>
        <p:grpSpPr>
          <a:xfrm>
            <a:off x="6721603" y="3483675"/>
            <a:ext cx="1040939" cy="369952"/>
            <a:chOff x="2488538" y="3018543"/>
            <a:chExt cx="1040939" cy="369952"/>
          </a:xfrm>
        </p:grpSpPr>
        <p:sp>
          <p:nvSpPr>
            <p:cNvPr id="333" name="Google Shape;333;p27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28"/>
          <p:cNvGraphicFramePr/>
          <p:nvPr/>
        </p:nvGraphicFramePr>
        <p:xfrm>
          <a:off x="6044283" y="24720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</a:tr>
            </a:tbl>
          </a:graphicData>
        </a:graphic>
      </p:graphicFrame>
      <p:sp>
        <p:nvSpPr>
          <p:cNvPr id="340" name="Google Shape;340;p28"/>
          <p:cNvSpPr/>
          <p:nvPr/>
        </p:nvSpPr>
        <p:spPr>
          <a:xfrm>
            <a:off x="1731534" y="1452503"/>
            <a:ext cx="6266082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十字型爆炸：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使用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紀錄爆炸後地圖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 row、col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都會爆炸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row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r>
              <a:rPr b="1" i="0" lang="en-US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 更新爆炸後地圖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1" name="Google Shape;341;p28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342" name="Google Shape;342;p28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28"/>
          <p:cNvSpPr/>
          <p:nvPr/>
        </p:nvSpPr>
        <p:spPr>
          <a:xfrm>
            <a:off x="6149372" y="2040829"/>
            <a:ext cx="1947330" cy="40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998" l="0" r="0" t="-93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44" name="Google Shape;344;p28"/>
          <p:cNvGrpSpPr/>
          <p:nvPr/>
        </p:nvGrpSpPr>
        <p:grpSpPr>
          <a:xfrm>
            <a:off x="5241231" y="3816825"/>
            <a:ext cx="2931744" cy="554796"/>
            <a:chOff x="4742045" y="2378105"/>
            <a:chExt cx="2931744" cy="554796"/>
          </a:xfrm>
        </p:grpSpPr>
        <p:sp>
          <p:nvSpPr>
            <p:cNvPr id="345" name="Google Shape;345;p28"/>
            <p:cNvSpPr/>
            <p:nvPr/>
          </p:nvSpPr>
          <p:spPr>
            <a:xfrm>
              <a:off x="4976579" y="2478930"/>
              <a:ext cx="467658" cy="20451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742045" y="2625124"/>
              <a:ext cx="883768" cy="3077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/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 flipH="1" rot="10800000">
              <a:off x="5545097" y="2378105"/>
              <a:ext cx="2128692" cy="467830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28"/>
          <p:cNvGrpSpPr/>
          <p:nvPr/>
        </p:nvGrpSpPr>
        <p:grpSpPr>
          <a:xfrm>
            <a:off x="6721603" y="3483675"/>
            <a:ext cx="1040939" cy="369952"/>
            <a:chOff x="2488538" y="3018543"/>
            <a:chExt cx="1040939" cy="369952"/>
          </a:xfrm>
        </p:grpSpPr>
        <p:sp>
          <p:nvSpPr>
            <p:cNvPr id="349" name="Google Shape;349;p28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Google Shape;355;p29"/>
          <p:cNvGraphicFramePr/>
          <p:nvPr/>
        </p:nvGraphicFramePr>
        <p:xfrm>
          <a:off x="2824014" y="31619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269700"/>
                <a:gridCol w="269700"/>
                <a:gridCol w="269700"/>
                <a:gridCol w="269700"/>
              </a:tblGrid>
              <a:tr h="25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</a:tr>
              <a:tr h="25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</a:tr>
              <a:tr h="25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</a:tr>
              <a:tr h="25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＊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</a:tr>
            </a:tbl>
          </a:graphicData>
        </a:graphic>
      </p:graphicFrame>
      <p:sp>
        <p:nvSpPr>
          <p:cNvPr id="356" name="Google Shape;356;p29"/>
          <p:cNvSpPr/>
          <p:nvPr/>
        </p:nvSpPr>
        <p:spPr>
          <a:xfrm>
            <a:off x="1731534" y="1452503"/>
            <a:ext cx="6266082" cy="1892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b="1" i="0" lang="en-US" sz="1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十字型爆炸：</a:t>
            </a:r>
            <a:endParaRPr b="1" i="0" sz="14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使用 </a:t>
            </a:r>
            <a:r>
              <a:rPr b="1" i="0" lang="en-US" sz="14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紀錄爆炸後地圖</a:t>
            </a:r>
            <a:endParaRPr b="1" i="0" sz="12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 row、col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都會爆炸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 </a:t>
            </a:r>
            <a:r>
              <a:rPr b="1" i="0" lang="en-US" sz="12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row</a:t>
            </a:r>
            <a:r>
              <a:rPr b="0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</a:t>
            </a:r>
            <a:r>
              <a:rPr b="1" i="0" lang="en-US" sz="12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map[1]</a:t>
            </a:r>
            <a:r>
              <a:rPr b="0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endParaRPr b="0" i="0" sz="12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＃同</a:t>
            </a:r>
            <a:r>
              <a:rPr b="1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</a:t>
            </a:r>
            <a:r>
              <a:rPr b="0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   </a:t>
            </a:r>
            <a:r>
              <a:rPr b="1" i="0" lang="en-US" sz="12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map</a:t>
            </a:r>
            <a:r>
              <a:rPr b="0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[0~n-1]</a:t>
            </a:r>
            <a:r>
              <a:rPr b="1" i="0" lang="en-US" sz="12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[1]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 更新爆炸後地圖 </a:t>
            </a:r>
            <a:r>
              <a:rPr b="1" i="0" lang="en-US" sz="14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bomb[101][101]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7" name="Google Shape;357;p29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範例程式</a:t>
            </a:r>
            <a:endParaRPr b="1" sz="2400"/>
          </a:p>
        </p:txBody>
      </p:sp>
      <p:sp>
        <p:nvSpPr>
          <p:cNvPr id="358" name="Google Shape;358;p29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29"/>
          <p:cNvSpPr/>
          <p:nvPr/>
        </p:nvSpPr>
        <p:spPr>
          <a:xfrm>
            <a:off x="2677835" y="4203100"/>
            <a:ext cx="1947330" cy="3077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9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60" name="Google Shape;360;p29"/>
          <p:cNvGrpSpPr/>
          <p:nvPr/>
        </p:nvGrpSpPr>
        <p:grpSpPr>
          <a:xfrm>
            <a:off x="3753194" y="3742660"/>
            <a:ext cx="980664" cy="370123"/>
            <a:chOff x="3178547" y="3018457"/>
            <a:chExt cx="980664" cy="370123"/>
          </a:xfrm>
        </p:grpSpPr>
        <p:sp>
          <p:nvSpPr>
            <p:cNvPr id="361" name="Google Shape;361;p29"/>
            <p:cNvSpPr/>
            <p:nvPr/>
          </p:nvSpPr>
          <p:spPr>
            <a:xfrm rot="7478064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3357388" y="3080803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3" name="Google Shape;36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1232" y="1590427"/>
            <a:ext cx="2828328" cy="265683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1406460" y="598728"/>
            <a:ext cx="501928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en-US" sz="2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3. 範例程式</a:t>
            </a:r>
            <a:endParaRPr b="1" i="0" sz="28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0" name="Google Shape;3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0238" y="1315988"/>
            <a:ext cx="2925823" cy="261585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1" name="Google Shape;37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0761" y="543864"/>
            <a:ext cx="2959655" cy="2780196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2" name="Google Shape;37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0300" y="3324060"/>
            <a:ext cx="2959655" cy="114451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623315" y="874268"/>
            <a:ext cx="6642851" cy="11387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493" l="-952" r="0" t="-21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1623314" y="2050428"/>
            <a:ext cx="6785637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輸出爆炸後的遊戲棋盤格狀態，被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炸彈炸到的範圍都填入「*」，安全地方填入「0」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3" name="Google Shape;53;p9"/>
          <p:cNvGraphicFramePr/>
          <p:nvPr/>
        </p:nvGraphicFramePr>
        <p:xfrm>
          <a:off x="5276908" y="277711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{69600E4E-79C4-4093-8815-F964853DD362}</a:tableStyleId>
              </a:tblPr>
              <a:tblGrid>
                <a:gridCol w="1124075"/>
                <a:gridCol w="1124075"/>
              </a:tblGrid>
              <a:tr h="130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br>
                        <a:rPr lang="en-US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0*00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000*</a:t>
                      </a:r>
                      <a:r>
                        <a:rPr lang="en-US" sz="1600" u="none" cap="none" strike="noStrike"/>
                        <a:t> 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br>
                        <a:rPr lang="en-US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0*0*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****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0*0*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****</a:t>
                      </a:r>
                      <a:r>
                        <a:rPr lang="en-US" sz="1600" u="none" cap="none" strike="noStrike"/>
                        <a:t> 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4" name="Google Shape;54;p9"/>
          <p:cNvSpPr/>
          <p:nvPr/>
        </p:nvSpPr>
        <p:spPr>
          <a:xfrm>
            <a:off x="2764465" y="528402"/>
            <a:ext cx="651635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[https://www.flaticon.com/authors/photo3idea-studio]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" name="Google Shape;55;p9"/>
          <p:cNvGraphicFramePr/>
          <p:nvPr/>
        </p:nvGraphicFramePr>
        <p:xfrm>
          <a:off x="3064396" y="27811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389850"/>
                <a:gridCol w="389850"/>
                <a:gridCol w="389850"/>
                <a:gridCol w="389850"/>
              </a:tblGrid>
              <a:tr h="3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6" name="Google Shape;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4960" y="3095564"/>
            <a:ext cx="435935" cy="43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7446" y="3860600"/>
            <a:ext cx="435935" cy="43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3" name="Google Shape;63;p10"/>
          <p:cNvGraphicFramePr/>
          <p:nvPr/>
        </p:nvGraphicFramePr>
        <p:xfrm>
          <a:off x="5276908" y="277711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{69600E4E-79C4-4093-8815-F964853DD362}</a:tableStyleId>
              </a:tblPr>
              <a:tblGrid>
                <a:gridCol w="1124075"/>
                <a:gridCol w="1124075"/>
              </a:tblGrid>
              <a:tr h="130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1" lang="en-US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br>
                        <a:rPr lang="en-US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0*00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000*</a:t>
                      </a:r>
                      <a:r>
                        <a:rPr lang="en-US" sz="1600" u="none" cap="none" strike="noStrike"/>
                        <a:t> 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1" lang="en-US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br>
                        <a:rPr lang="en-US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0*0*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****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0*0*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****</a:t>
                      </a:r>
                      <a:r>
                        <a:rPr lang="en-US" sz="1600" u="none" cap="none" strike="noStrike"/>
                        <a:t> 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4" name="Google Shape;64;p10"/>
          <p:cNvSpPr/>
          <p:nvPr/>
        </p:nvSpPr>
        <p:spPr>
          <a:xfrm>
            <a:off x="4397905" y="556510"/>
            <a:ext cx="547834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[https://www.freepik.com/]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" name="Google Shape;65;p10"/>
          <p:cNvGraphicFramePr/>
          <p:nvPr/>
        </p:nvGraphicFramePr>
        <p:xfrm>
          <a:off x="3064396" y="27811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389850"/>
                <a:gridCol w="389850"/>
                <a:gridCol w="389850"/>
                <a:gridCol w="389850"/>
              </a:tblGrid>
              <a:tr h="3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66" name="Google Shape;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2827" y="3551086"/>
            <a:ext cx="356189" cy="35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4960" y="3095564"/>
            <a:ext cx="435935" cy="43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8837" y="3137975"/>
            <a:ext cx="356189" cy="35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9226" y="3137975"/>
            <a:ext cx="356189" cy="35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3340" y="4061637"/>
            <a:ext cx="221414" cy="22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7446" y="3860600"/>
            <a:ext cx="435935" cy="43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7957" y="2753367"/>
            <a:ext cx="356189" cy="35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5589" y="3547069"/>
            <a:ext cx="356189" cy="35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7647" y="2788861"/>
            <a:ext cx="356189" cy="35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75075" y="3929011"/>
            <a:ext cx="356189" cy="35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0773" y="3945829"/>
            <a:ext cx="356189" cy="35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33217" y="4057301"/>
            <a:ext cx="227181" cy="22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1805" y="3257107"/>
            <a:ext cx="221414" cy="22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1682" y="3252771"/>
            <a:ext cx="227181" cy="22718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/>
          <p:nvPr/>
        </p:nvSpPr>
        <p:spPr>
          <a:xfrm>
            <a:off x="1623315" y="874268"/>
            <a:ext cx="6642851" cy="113877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493" l="-952" r="0" t="-21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1623314" y="2050428"/>
            <a:ext cx="67856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輸出爆炸後的遊戲棋盤格狀態，被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炸彈炸到的範圍都填入「*」，安全地方填入「0」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b="1" i="0" lang="en-US" sz="5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7" name="Google Shape;87;p11"/>
          <p:cNvSpPr txBox="1"/>
          <p:nvPr>
            <p:ph idx="4294967295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en-US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地圖狀態讀取</a:t>
            </a:r>
            <a:r>
              <a:rPr b="1" i="0" lang="en-US" sz="2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en-US" sz="20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字元陣列讀取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en-US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爆炸範圍    </a:t>
            </a:r>
            <a:endParaRPr b="1" i="0" sz="24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en-US" sz="2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搜尋十字型爆炸區域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088" y="1305793"/>
            <a:ext cx="2531913" cy="25319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/>
          <p:nvPr/>
        </p:nvSpPr>
        <p:spPr>
          <a:xfrm>
            <a:off x="1375888" y="4230894"/>
            <a:ext cx="543593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[https://www.flaticon.com/authors/smashicons]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/>
              <a:t>‹#›</a:t>
            </a:fld>
            <a:endParaRPr b="0"/>
          </a:p>
        </p:txBody>
      </p:sp>
      <p:sp>
        <p:nvSpPr>
          <p:cNvPr id="96" name="Google Shape;96;p12"/>
          <p:cNvSpPr/>
          <p:nvPr/>
        </p:nvSpPr>
        <p:spPr>
          <a:xfrm>
            <a:off x="1658680" y="2187026"/>
            <a:ext cx="38314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i="0" lang="en-US" sz="4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地圖狀態讀取</a:t>
            </a:r>
            <a:r>
              <a:rPr b="1" i="0" lang="en-US" sz="4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3087220" y="4186503"/>
            <a:ext cx="54651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[https://www.flaticon.com/authors/smalllikeart]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9182" y="1343523"/>
            <a:ext cx="2227962" cy="22279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/>
          <p:nvPr/>
        </p:nvSpPr>
        <p:spPr>
          <a:xfrm>
            <a:off x="3287347" y="2791176"/>
            <a:ext cx="2031325" cy="45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字元陣列讀取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/>
          <p:nvPr/>
        </p:nvSpPr>
        <p:spPr>
          <a:xfrm>
            <a:off x="1731534" y="1452503"/>
            <a:ext cx="6266082" cy="164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字元陣列操作：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arenBoth"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創立陣列</a:t>
            </a: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（地圖 n行 n列）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[每次處理一行，一行讀n次] 🡪 共讀n次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1. 地圖狀態讀取</a:t>
            </a:r>
            <a:endParaRPr b="1"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5604323" y="1801346"/>
            <a:ext cx="26415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範例程式：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map[101][101]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紀錄地圖</a:t>
            </a:r>
            <a:endParaRPr b="1" i="0" sz="13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08" name="Google Shape;108;p13"/>
          <p:cNvGraphicFramePr/>
          <p:nvPr/>
        </p:nvGraphicFramePr>
        <p:xfrm>
          <a:off x="2728432" y="27971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377375"/>
                <a:gridCol w="377375"/>
                <a:gridCol w="377375"/>
                <a:gridCol w="377375"/>
              </a:tblGrid>
              <a:tr h="32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32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32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32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09" name="Google Shape;109;p13"/>
          <p:cNvSpPr/>
          <p:nvPr/>
        </p:nvSpPr>
        <p:spPr>
          <a:xfrm>
            <a:off x="2075789" y="2429148"/>
            <a:ext cx="2695743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331" l="-933" r="0" t="-33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2452490" y="2859892"/>
            <a:ext cx="142774" cy="12557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/>
          <p:nvPr/>
        </p:nvSpPr>
        <p:spPr>
          <a:xfrm flipH="1">
            <a:off x="2061345" y="3283088"/>
            <a:ext cx="2822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icrosoft JhengHei"/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3329058" y="4276248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icrosoft JhengHei"/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/>
          <p:nvPr/>
        </p:nvSpPr>
        <p:spPr>
          <a:xfrm flipH="1" rot="10800000">
            <a:off x="2732526" y="2800993"/>
            <a:ext cx="1501296" cy="301523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/>
          <p:nvPr/>
        </p:nvSpPr>
        <p:spPr>
          <a:xfrm rot="10800000">
            <a:off x="4826221" y="2815777"/>
            <a:ext cx="263750" cy="2117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 rot="10800000">
            <a:off x="4827607" y="3135082"/>
            <a:ext cx="263750" cy="2117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 rot="10800000">
            <a:off x="4826221" y="3469652"/>
            <a:ext cx="263750" cy="2117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 rot="10800000">
            <a:off x="4826221" y="3804222"/>
            <a:ext cx="263750" cy="2117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13"/>
          <p:cNvCxnSpPr/>
          <p:nvPr/>
        </p:nvCxnSpPr>
        <p:spPr>
          <a:xfrm>
            <a:off x="5411972" y="1452503"/>
            <a:ext cx="0" cy="2917478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9" name="Google Shape;119;p13"/>
          <p:cNvSpPr/>
          <p:nvPr/>
        </p:nvSpPr>
        <p:spPr>
          <a:xfrm rot="-5400000">
            <a:off x="3385102" y="3521257"/>
            <a:ext cx="196148" cy="1501298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4323" y="2539647"/>
            <a:ext cx="2843366" cy="109727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13"/>
          <p:cNvSpPr/>
          <p:nvPr/>
        </p:nvSpPr>
        <p:spPr>
          <a:xfrm flipH="1" rot="10800000">
            <a:off x="6956745" y="3229921"/>
            <a:ext cx="71377" cy="23973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5590546" y="3708200"/>
            <a:ext cx="28571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750" lvl="0" marL="177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%c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之前加一空格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代表跳過所有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TAB、 space、 Enter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字元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/>
              <a:t>‹#›</a:t>
            </a:fld>
            <a:endParaRPr b="0"/>
          </a:p>
        </p:txBody>
      </p:sp>
      <p:sp>
        <p:nvSpPr>
          <p:cNvPr id="128" name="Google Shape;128;p14"/>
          <p:cNvSpPr/>
          <p:nvPr/>
        </p:nvSpPr>
        <p:spPr>
          <a:xfrm>
            <a:off x="1759756" y="2187026"/>
            <a:ext cx="30700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爆炸範圍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8975" y="1015404"/>
            <a:ext cx="2630261" cy="263026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/>
          <p:nvPr/>
        </p:nvSpPr>
        <p:spPr>
          <a:xfrm>
            <a:off x="4419170" y="4246008"/>
            <a:ext cx="547834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[https://www.freepik.com/]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2617251" y="2798944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icrosoft JhengHei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搜尋十字型爆炸區域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15"/>
          <p:cNvGraphicFramePr/>
          <p:nvPr/>
        </p:nvGraphicFramePr>
        <p:xfrm>
          <a:off x="5735940" y="2418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{69600E4E-79C4-4093-8815-F964853DD362}</a:tableStyleId>
              </a:tblPr>
              <a:tblGrid>
                <a:gridCol w="539375"/>
                <a:gridCol w="539375"/>
                <a:gridCol w="539375"/>
                <a:gridCol w="539375"/>
              </a:tblGrid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  <a:tr h="4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0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*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37" name="Google Shape;137;p15"/>
          <p:cNvSpPr/>
          <p:nvPr/>
        </p:nvSpPr>
        <p:spPr>
          <a:xfrm>
            <a:off x="1731534" y="1452503"/>
            <a:ext cx="6266082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搜尋炸彈：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在地圖狀態中搜尋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炸彈「*」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找到炸彈 🡪 十字型爆炸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8" name="Google Shape;138;p15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爆炸</a:t>
            </a:r>
            <a:r>
              <a:rPr b="1" lang="en-US" sz="2400"/>
              <a:t>範圍</a:t>
            </a:r>
            <a:endParaRPr b="1" sz="2400"/>
          </a:p>
        </p:txBody>
      </p:sp>
      <p:sp>
        <p:nvSpPr>
          <p:cNvPr id="139" name="Google Shape;139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2168832" y="2990275"/>
            <a:ext cx="2695743" cy="40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239" l="-1877" r="0" t="-6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4751090" y="2160671"/>
            <a:ext cx="1040939" cy="369952"/>
            <a:chOff x="2488538" y="3018543"/>
            <a:chExt cx="1040939" cy="369952"/>
          </a:xfrm>
        </p:grpSpPr>
        <p:sp>
          <p:nvSpPr>
            <p:cNvPr id="142" name="Google Shape;142;p15"/>
            <p:cNvSpPr/>
            <p:nvPr/>
          </p:nvSpPr>
          <p:spPr>
            <a:xfrm rot="3356445">
              <a:off x="3206351" y="3092103"/>
              <a:ext cx="295917" cy="222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88538" y="3049629"/>
              <a:ext cx="801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15"/>
          <p:cNvGrpSpPr/>
          <p:nvPr/>
        </p:nvGrpSpPr>
        <p:grpSpPr>
          <a:xfrm>
            <a:off x="5167432" y="2423423"/>
            <a:ext cx="2715931" cy="441454"/>
            <a:chOff x="4986671" y="2423423"/>
            <a:chExt cx="2715931" cy="441454"/>
          </a:xfrm>
        </p:grpSpPr>
        <p:sp>
          <p:nvSpPr>
            <p:cNvPr id="145" name="Google Shape;145;p15"/>
            <p:cNvSpPr/>
            <p:nvPr/>
          </p:nvSpPr>
          <p:spPr>
            <a:xfrm>
              <a:off x="4986671" y="2562930"/>
              <a:ext cx="481328" cy="16963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 flipH="1" rot="10800000">
              <a:off x="5545094" y="2423423"/>
              <a:ext cx="2157508" cy="441454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15"/>
          <p:cNvSpPr/>
          <p:nvPr/>
        </p:nvSpPr>
        <p:spPr>
          <a:xfrm>
            <a:off x="3220102" y="3314156"/>
            <a:ext cx="1947330" cy="4001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997" l="0" r="0" t="-6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4966693" y="2715693"/>
            <a:ext cx="882806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