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Oswald"/>
      <p:regular r:id="rId14"/>
      <p:bold r:id="rId15"/>
    </p:embeddedFont>
    <p:embeddedFont>
      <p:font typeface="Tino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FF35B21-FDBD-49D4-8C6A-B9C2A050803C}">
  <a:tblStyle styleId="{6FF35B21-FDBD-49D4-8C6A-B9C2A050803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D2B249F5-F86E-45AB-AB0A-4D3A8E7F34F7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swald-bold.fntdata"/><Relationship Id="rId14" Type="http://schemas.openxmlformats.org/officeDocument/2006/relationships/font" Target="fonts/Oswald-regular.fntdata"/><Relationship Id="rId17" Type="http://schemas.openxmlformats.org/officeDocument/2006/relationships/font" Target="fonts/Tinos-bold.fntdata"/><Relationship Id="rId16" Type="http://schemas.openxmlformats.org/officeDocument/2006/relationships/font" Target="fonts/Tino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Tinos-boldItalic.fntdata"/><Relationship Id="rId6" Type="http://schemas.openxmlformats.org/officeDocument/2006/relationships/slide" Target="slides/slide1.xml"/><Relationship Id="rId18" Type="http://schemas.openxmlformats.org/officeDocument/2006/relationships/font" Target="fonts/Tino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" name="Google Shape;3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◈"/>
              <a:defRPr sz="2200"/>
            </a:lvl1pPr>
            <a:lvl2pPr indent="-3683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indent="-3683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indent="-3683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indent="-3683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indent="-3683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indent="-3683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indent="-3683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indent="-3683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/>
        </p:txBody>
      </p:sp>
      <p:sp>
        <p:nvSpPr>
          <p:cNvPr id="15" name="Google Shape;15;p3"/>
          <p:cNvSpPr txBox="1"/>
          <p:nvPr>
            <p:ph idx="2" type="body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◈"/>
              <a:defRPr sz="2200"/>
            </a:lvl1pPr>
            <a:lvl2pPr indent="-3683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indent="-3683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indent="-3683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indent="-3683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indent="-3683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indent="-3683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indent="-3683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indent="-3683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7" name="Google Shape;17;p3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  <a:defRPr sz="2600"/>
            </a:lvl1pPr>
            <a:lvl2pPr indent="-393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indent="-393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indent="-393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indent="-393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indent="-393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indent="-393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indent="-393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indent="-393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24" name="Google Shape;24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" type="body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i="1" sz="1600">
                <a:solidFill>
                  <a:srgbClr val="666666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◆"/>
              <a:defRPr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◇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28" name="Google Shape;28;p6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6" name="Google Shape;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i="0" sz="2400" u="none" cap="none" strike="noStrik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Char char="◈"/>
              <a:defRPr b="0" i="0" sz="30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◆"/>
              <a:defRPr b="0" i="0" sz="24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◇"/>
              <a:defRPr b="0" i="0" sz="24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⬥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Tinos"/>
              <a:buNone/>
              <a:defRPr b="0" i="0" sz="1200" u="none" cap="none" strike="noStrik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Tinos"/>
              <a:buNone/>
              <a:defRPr b="0" i="0" sz="1200" u="none" cap="none" strike="noStrik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Tinos"/>
              <a:buNone/>
              <a:defRPr b="0" i="0" sz="1200" u="none" cap="none" strike="noStrik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Tinos"/>
              <a:buNone/>
              <a:defRPr b="0" i="0" sz="1200" u="none" cap="none" strike="noStrik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Tinos"/>
              <a:buNone/>
              <a:defRPr b="0" i="0" sz="1200" u="none" cap="none" strike="noStrik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Tinos"/>
              <a:buNone/>
              <a:defRPr b="0" i="0" sz="1200" u="none" cap="none" strike="noStrik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Tinos"/>
              <a:buNone/>
              <a:defRPr b="0" i="0" sz="1200" u="none" cap="none" strike="noStrik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Tinos"/>
              <a:buNone/>
              <a:defRPr b="0" i="0" sz="1200" u="none" cap="none" strike="noStrik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Tinos"/>
              <a:buNone/>
              <a:defRPr b="0" i="0" sz="1200" u="none" cap="none" strike="noStrik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ctrTitle"/>
          </p:nvPr>
        </p:nvSpPr>
        <p:spPr>
          <a:xfrm>
            <a:off x="2359982" y="1619633"/>
            <a:ext cx="5307900" cy="1839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TW" sz="6000"/>
              <a:t>解題</a:t>
            </a:r>
            <a:br>
              <a:rPr lang="zh-TW" sz="6000"/>
            </a:br>
            <a:r>
              <a:rPr b="0" lang="zh-TW" sz="4000"/>
              <a:t>飲食分類</a:t>
            </a:r>
            <a:endParaRPr b="0" sz="4000"/>
          </a:p>
        </p:txBody>
      </p:sp>
      <p:pic>
        <p:nvPicPr>
          <p:cNvPr descr="ãé£ç©pngãçåçæå°çµæ" id="34" name="Google Shape;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0416" y="1335635"/>
            <a:ext cx="2407070" cy="2407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174660" y="1870079"/>
            <a:ext cx="1104832" cy="148956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zh-TW" sz="5000"/>
              <a:t>題</a:t>
            </a:r>
            <a:b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  <a:t>目</a:t>
            </a:r>
            <a:endParaRPr sz="5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1" name="Google Shape;41;p8"/>
          <p:cNvSpPr/>
          <p:nvPr/>
        </p:nvSpPr>
        <p:spPr>
          <a:xfrm>
            <a:off x="1597582" y="1202342"/>
            <a:ext cx="6576118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icrosoft JhengHei"/>
              <a:buNone/>
            </a:pPr>
            <a:r>
              <a:rPr b="0" i="0" lang="zh-TW" sz="22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小胖因為平常愛挑食，吃高熱量的食物，導致他只長胖不長高，女友找不到。</a:t>
            </a:r>
            <a:endParaRPr b="0" i="0" sz="22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icrosoft JhengHei"/>
              <a:buNone/>
            </a:pPr>
            <a:r>
              <a:rPr b="0" i="0" lang="zh-TW" sz="22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在日常生活中，我們需要各種類食物的營養來維持身體健康，所以選擇食物時要考慮其營養價值及功能。</a:t>
            </a:r>
            <a:endParaRPr b="0" i="0" sz="22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icrosoft JhengHei"/>
              <a:buNone/>
            </a:pPr>
            <a:r>
              <a:rPr b="0" i="0" lang="zh-TW" sz="22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因此我們要為小胖打造一個</a:t>
            </a:r>
            <a:r>
              <a:rPr b="1" i="0" lang="zh-TW" sz="22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分類各種飲食的篩選器</a:t>
            </a:r>
            <a:r>
              <a:rPr b="0" i="0" lang="zh-TW" sz="22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，看現有的食物中，能選擇那些該種食物來食用，才能均衡的補充營養，順利脫魯。</a:t>
            </a:r>
            <a:endParaRPr b="0" i="0" sz="22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idx="1" type="body"/>
          </p:nvPr>
        </p:nvSpPr>
        <p:spPr>
          <a:xfrm>
            <a:off x="1297383" y="696426"/>
            <a:ext cx="7329033" cy="3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zh-TW" sz="2000"/>
              <a:t>輸入格式</a:t>
            </a:r>
            <a:r>
              <a:rPr b="1" lang="zh-TW"/>
              <a:t>	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zh-TW" sz="1500"/>
              <a:t>第一行有</a:t>
            </a:r>
            <a:r>
              <a:rPr b="1" lang="zh-TW" sz="1500">
                <a:solidFill>
                  <a:srgbClr val="0070C0"/>
                </a:solidFill>
              </a:rPr>
              <a:t>一個正整數</a:t>
            </a:r>
            <a:r>
              <a:rPr b="1" i="1" lang="zh-TW" sz="150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</a:t>
            </a:r>
            <a:r>
              <a:rPr b="1" lang="zh-TW" sz="1500">
                <a:solidFill>
                  <a:srgbClr val="0070C0"/>
                </a:solidFill>
              </a:rPr>
              <a:t> </a:t>
            </a:r>
            <a:r>
              <a:rPr lang="zh-TW" sz="1500"/>
              <a:t>(1 ≤ </a:t>
            </a:r>
            <a:r>
              <a:rPr i="1" lang="zh-TW" sz="1500"/>
              <a:t>N</a:t>
            </a:r>
            <a:r>
              <a:rPr lang="zh-TW" sz="1500"/>
              <a:t> ≤ 50)，代表現有的</a:t>
            </a:r>
            <a:r>
              <a:rPr b="1" lang="zh-TW" sz="1500"/>
              <a:t>食物個數</a:t>
            </a:r>
            <a:r>
              <a:rPr lang="zh-TW" sz="1500"/>
              <a:t>。接下來N行，每行各有</a:t>
            </a:r>
            <a:r>
              <a:rPr b="1" lang="zh-TW" sz="1500">
                <a:solidFill>
                  <a:srgbClr val="0070C0"/>
                </a:solidFill>
              </a:rPr>
              <a:t>兩個字串 F 與 S</a:t>
            </a:r>
            <a:r>
              <a:rPr lang="zh-TW" sz="1500"/>
              <a:t>，彼此間以空白隔開。字串F：代表該</a:t>
            </a:r>
            <a:r>
              <a:rPr b="1" lang="zh-TW" sz="1500"/>
              <a:t>食物名稱</a:t>
            </a:r>
            <a:r>
              <a:rPr lang="zh-TW" sz="1500"/>
              <a:t>(食物名稱均不重複)；字串S：代表該</a:t>
            </a:r>
            <a:r>
              <a:rPr b="1" lang="zh-TW" sz="1500"/>
              <a:t>食物種類</a:t>
            </a:r>
            <a:r>
              <a:rPr lang="zh-TW" sz="1500"/>
              <a:t>。最後一行(第</a:t>
            </a:r>
            <a:r>
              <a:rPr i="1" lang="zh-TW" sz="1500"/>
              <a:t>N+1 </a:t>
            </a:r>
            <a:r>
              <a:rPr lang="zh-TW" sz="1500"/>
              <a:t>行)有</a:t>
            </a:r>
            <a:r>
              <a:rPr b="1" lang="zh-TW" sz="1500">
                <a:solidFill>
                  <a:srgbClr val="0070C0"/>
                </a:solidFill>
              </a:rPr>
              <a:t>一字串 C</a:t>
            </a:r>
            <a:r>
              <a:rPr lang="zh-TW" sz="1500"/>
              <a:t>，代表這次要</a:t>
            </a:r>
            <a:r>
              <a:rPr b="1" lang="zh-TW" sz="1500"/>
              <a:t>搜尋的現有食物種類</a:t>
            </a:r>
            <a:r>
              <a:rPr lang="zh-TW" sz="1500"/>
              <a:t>。</a:t>
            </a:r>
            <a:r>
              <a:rPr lang="zh-TW" sz="1500">
                <a:latin typeface="Microsoft JhengHei"/>
                <a:ea typeface="Microsoft JhengHei"/>
                <a:cs typeface="Microsoft JhengHei"/>
                <a:sym typeface="Microsoft JhengHei"/>
              </a:rPr>
              <a:t>(F、S、C字母數均 ≤ 15)</a:t>
            </a:r>
            <a:endParaRPr sz="15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1297383" y="2083821"/>
            <a:ext cx="6876317" cy="15398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zh-TW" sz="2000"/>
              <a:t>輸出格式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zh-TW" sz="1500"/>
              <a:t>對於每筆測資按照</a:t>
            </a:r>
            <a:r>
              <a:rPr b="1" lang="zh-TW" sz="1500">
                <a:solidFill>
                  <a:srgbClr val="FF0000"/>
                </a:solidFill>
              </a:rPr>
              <a:t>字典排序(由小到大)</a:t>
            </a:r>
            <a:r>
              <a:rPr lang="zh-TW" sz="1500"/>
              <a:t>輸出</a:t>
            </a:r>
            <a:r>
              <a:rPr b="1" lang="zh-TW" sz="1500"/>
              <a:t>屬於搜尋種類的食物名稱</a:t>
            </a:r>
            <a:r>
              <a:rPr lang="zh-TW" sz="1500"/>
              <a:t>。若無</a:t>
            </a:r>
            <a:r>
              <a:rPr b="1" lang="zh-TW" sz="1500"/>
              <a:t>該搜尋種類</a:t>
            </a:r>
            <a:r>
              <a:rPr lang="zh-TW" sz="1500"/>
              <a:t>的食物則</a:t>
            </a:r>
            <a:r>
              <a:rPr b="1" lang="zh-TW" sz="1500"/>
              <a:t>輸出No</a:t>
            </a:r>
            <a:r>
              <a:rPr lang="zh-TW" sz="1500"/>
              <a:t>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aphicFrame>
        <p:nvGraphicFramePr>
          <p:cNvPr id="49" name="Google Shape;49;p9"/>
          <p:cNvGraphicFramePr/>
          <p:nvPr/>
        </p:nvGraphicFramePr>
        <p:xfrm>
          <a:off x="3055107" y="302202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{6FF35B21-FDBD-49D4-8C6A-B9C2A050803C}</a:tableStyleId>
              </a:tblPr>
              <a:tblGrid>
                <a:gridCol w="1906800"/>
                <a:gridCol w="1906800"/>
              </a:tblGrid>
              <a:tr h="1371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sz="15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輸入範例</a:t>
                      </a:r>
                      <a:endParaRPr sz="15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sz="15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sz="15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tea drink</a:t>
                      </a:r>
                      <a:endParaRPr sz="15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sz="15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fish </a:t>
                      </a:r>
                      <a:r>
                        <a:rPr b="1" lang="zh-TW" sz="1500" u="none" cap="none" strike="noStrike">
                          <a:solidFill>
                            <a:schemeClr val="accen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meat</a:t>
                      </a:r>
                      <a:r>
                        <a:rPr lang="zh-TW" sz="15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</a:t>
                      </a:r>
                      <a:endParaRPr sz="15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sz="15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beef </a:t>
                      </a:r>
                      <a:r>
                        <a:rPr b="1" lang="zh-TW" sz="1500" u="none" cap="none" strike="noStrike">
                          <a:solidFill>
                            <a:schemeClr val="accen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meat</a:t>
                      </a:r>
                      <a:endParaRPr b="1" sz="1500" u="none" cap="none" strike="noStrike">
                        <a:solidFill>
                          <a:schemeClr val="accen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sz="15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meat</a:t>
                      </a:r>
                      <a:endParaRPr sz="15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sz="15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輸出範例</a:t>
                      </a:r>
                      <a:endParaRPr sz="15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sz="15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beef </a:t>
                      </a:r>
                      <a:endParaRPr sz="15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sz="15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fish</a:t>
                      </a:r>
                      <a:endParaRPr sz="15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hoto-1434030216411-0b793f4b4173.jpg" id="55" name="Google Shape;5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cap="flat" cmpd="sng" w="1143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56" name="Google Shape;56;p10"/>
          <p:cNvSpPr txBox="1"/>
          <p:nvPr>
            <p:ph idx="4294967295" type="ctrTitle"/>
          </p:nvPr>
        </p:nvSpPr>
        <p:spPr>
          <a:xfrm>
            <a:off x="1544775" y="967758"/>
            <a:ext cx="32343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</a:pPr>
            <a:r>
              <a:rPr b="1" i="0" lang="zh-TW" sz="5500" u="none" cap="none" strike="noStrik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rPr>
              <a:t>解題重點:</a:t>
            </a:r>
            <a:endParaRPr b="1" i="0" sz="5500" u="none" cap="none" strike="noStrike">
              <a:solidFill>
                <a:srgbClr val="25212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7" name="Google Shape;57;p10"/>
          <p:cNvSpPr txBox="1"/>
          <p:nvPr>
            <p:ph idx="4294967295" type="subTitle"/>
          </p:nvPr>
        </p:nvSpPr>
        <p:spPr>
          <a:xfrm>
            <a:off x="1544700" y="2146834"/>
            <a:ext cx="3234300" cy="18488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24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1. 搜尋食物種類</a:t>
            </a:r>
            <a:endParaRPr b="1" i="0" sz="24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24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    </a:t>
            </a:r>
            <a:r>
              <a:rPr b="0" i="0" lang="zh-TW" sz="2000" u="none" cap="none" strike="noStrike">
                <a:solidFill>
                  <a:srgbClr val="25212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比對、存入 字串</a:t>
            </a:r>
            <a:r>
              <a:rPr b="0" i="0" lang="zh-TW" sz="20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 </a:t>
            </a:r>
            <a:endParaRPr b="0" i="0" sz="20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25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2. 字串字典排序    </a:t>
            </a:r>
            <a:endParaRPr b="1" i="0" sz="25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25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    </a:t>
            </a:r>
            <a:r>
              <a:rPr b="0" i="0" lang="zh-TW" sz="20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比對</a:t>
            </a:r>
            <a:r>
              <a:rPr b="0" i="0" lang="zh-TW" sz="2000" u="none" cap="none" strike="noStrike">
                <a:solidFill>
                  <a:srgbClr val="25212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、交換 字串</a:t>
            </a:r>
            <a:endParaRPr b="0" i="0" sz="20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t/>
            </a:r>
            <a:endParaRPr b="1" i="0" sz="30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578050" y="738632"/>
            <a:ext cx="3004566" cy="5450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zh-TW"/>
              <a:t>讀字串</a:t>
            </a:r>
            <a:endParaRPr b="1"/>
          </a:p>
        </p:txBody>
      </p:sp>
      <p:pic>
        <p:nvPicPr>
          <p:cNvPr id="65" name="Google Shape;6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5157" y="1422034"/>
            <a:ext cx="5631010" cy="2722174"/>
          </a:xfrm>
          <a:prstGeom prst="rect">
            <a:avLst/>
          </a:prstGeom>
          <a:noFill/>
          <a:ln cap="sq" cmpd="sng" w="19050">
            <a:solidFill>
              <a:srgbClr val="D0737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66" name="Google Shape;66;p11"/>
          <p:cNvSpPr txBox="1"/>
          <p:nvPr/>
        </p:nvSpPr>
        <p:spPr>
          <a:xfrm>
            <a:off x="4910662" y="2841411"/>
            <a:ext cx="11708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食物名稱</a:t>
            </a:r>
            <a:endParaRPr b="1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1"/>
          <p:cNvSpPr txBox="1"/>
          <p:nvPr/>
        </p:nvSpPr>
        <p:spPr>
          <a:xfrm>
            <a:off x="6215865" y="2844713"/>
            <a:ext cx="11382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食物種類</a:t>
            </a:r>
            <a:endParaRPr b="1" i="0" sz="18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1"/>
          <p:cNvSpPr txBox="1"/>
          <p:nvPr/>
        </p:nvSpPr>
        <p:spPr>
          <a:xfrm>
            <a:off x="5198702" y="3752728"/>
            <a:ext cx="20343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要搜尋的食物種類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1"/>
          <p:cNvSpPr/>
          <p:nvPr/>
        </p:nvSpPr>
        <p:spPr>
          <a:xfrm>
            <a:off x="5260357" y="3775765"/>
            <a:ext cx="1911015" cy="323258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1"/>
          <p:cNvSpPr/>
          <p:nvPr/>
        </p:nvSpPr>
        <p:spPr>
          <a:xfrm>
            <a:off x="4955711" y="2881387"/>
            <a:ext cx="1013574" cy="289380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1"/>
          <p:cNvSpPr/>
          <p:nvPr/>
        </p:nvSpPr>
        <p:spPr>
          <a:xfrm>
            <a:off x="6272995" y="2886508"/>
            <a:ext cx="1013574" cy="289380"/>
          </a:xfrm>
          <a:prstGeom prst="rect">
            <a:avLst/>
          </a:prstGeom>
          <a:noFill/>
          <a:ln cap="flat" cmpd="sng" w="2857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zh-TW" sz="2500"/>
              <a:t>1. 字串</a:t>
            </a:r>
            <a:r>
              <a:rPr b="1" lang="zh-TW" sz="2500">
                <a:solidFill>
                  <a:srgbClr val="0070C0"/>
                </a:solidFill>
              </a:rPr>
              <a:t>比對</a:t>
            </a:r>
            <a:endParaRPr sz="2500">
              <a:solidFill>
                <a:srgbClr val="FF0000"/>
              </a:solidFill>
            </a:endParaRPr>
          </a:p>
          <a:p>
            <a:pPr indent="0" lvl="5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int </a:t>
            </a:r>
            <a:r>
              <a:rPr b="1" lang="zh-TW" sz="180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strcmp</a:t>
            </a: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（const char * str1，const char * str2）;</a:t>
            </a:r>
            <a:endParaRPr sz="2000"/>
          </a:p>
          <a:p>
            <a:pPr indent="0" lvl="0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zh-TW" sz="2000"/>
              <a:t>      🡪  </a:t>
            </a:r>
            <a:endParaRPr sz="2000"/>
          </a:p>
          <a:p>
            <a:pPr indent="0" lvl="0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zh-TW" sz="2000"/>
              <a:t>                  </a:t>
            </a:r>
            <a:r>
              <a:rPr b="1" lang="zh-TW" sz="1500">
                <a:solidFill>
                  <a:srgbClr val="0070C0"/>
                </a:solidFill>
              </a:rPr>
              <a:t>搜尋種類    </a:t>
            </a:r>
            <a:r>
              <a:rPr b="1" lang="zh-TW" sz="1500">
                <a:solidFill>
                  <a:srgbClr val="00B050"/>
                </a:solidFill>
              </a:rPr>
              <a:t>食物種類</a:t>
            </a:r>
            <a:endParaRPr b="1" sz="1500">
              <a:solidFill>
                <a:srgbClr val="00B050"/>
              </a:solidFill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zh-TW" sz="2500"/>
              <a:t>2. 比對結果相等 </a:t>
            </a:r>
            <a:endParaRPr b="1" sz="2500"/>
          </a:p>
          <a:p>
            <a:pPr indent="0" lvl="0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zh-TW" sz="25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</a:t>
            </a: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🡪</a:t>
            </a:r>
            <a:r>
              <a:rPr b="1"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加入 </a:t>
            </a:r>
            <a:r>
              <a:rPr b="1" lang="zh-TW" sz="180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ans[51][16]</a:t>
            </a:r>
            <a:r>
              <a:rPr b="1"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字串陣列</a:t>
            </a:r>
            <a:endParaRPr b="1"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3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zh-TW" sz="2000"/>
              <a:t>  </a:t>
            </a:r>
            <a:endParaRPr sz="2000"/>
          </a:p>
          <a:p>
            <a:pPr indent="0" lvl="0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zh-TW" sz="2000"/>
              <a:t>     🡪 </a:t>
            </a: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把符合的 </a:t>
            </a:r>
            <a:r>
              <a:rPr b="1"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食物名稱 </a:t>
            </a:r>
            <a:r>
              <a:rPr b="1" lang="zh-TW" sz="1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複製</a:t>
            </a:r>
            <a:r>
              <a:rPr lang="zh-TW" sz="1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到</a:t>
            </a:r>
            <a:r>
              <a:rPr b="1"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ans[count] </a:t>
            </a: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字串陣列</a:t>
            </a:r>
            <a:endParaRPr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8" name="Google Shape;78;p12"/>
          <p:cNvSpPr txBox="1"/>
          <p:nvPr/>
        </p:nvSpPr>
        <p:spPr>
          <a:xfrm>
            <a:off x="1622719" y="646762"/>
            <a:ext cx="3241856" cy="5450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600"/>
              <a:buFont typeface="Tinos"/>
              <a:buChar char="◈"/>
            </a:pPr>
            <a:r>
              <a:rPr b="1" i="0" lang="zh-TW" sz="35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搜尋食物種類</a:t>
            </a:r>
            <a:endParaRPr b="1" i="0" sz="35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79" name="Google Shape;79;p12"/>
          <p:cNvSpPr/>
          <p:nvPr/>
        </p:nvSpPr>
        <p:spPr>
          <a:xfrm>
            <a:off x="2892175" y="2300773"/>
            <a:ext cx="65" cy="230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80" name="Google Shape;8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5309" y="2148671"/>
            <a:ext cx="3227208" cy="30420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2"/>
          <p:cNvSpPr/>
          <p:nvPr/>
        </p:nvSpPr>
        <p:spPr>
          <a:xfrm>
            <a:off x="5517169" y="2110360"/>
            <a:ext cx="121058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字串相等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2"/>
          <p:cNvSpPr/>
          <p:nvPr/>
        </p:nvSpPr>
        <p:spPr>
          <a:xfrm>
            <a:off x="5517169" y="2148671"/>
            <a:ext cx="1204428" cy="323489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5703" y="2944539"/>
            <a:ext cx="3272347" cy="49085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2"/>
          <p:cNvSpPr/>
          <p:nvPr/>
        </p:nvSpPr>
        <p:spPr>
          <a:xfrm>
            <a:off x="2093527" y="3473701"/>
            <a:ext cx="6354523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char * </a:t>
            </a:r>
            <a:r>
              <a:rPr b="1" i="0" lang="zh-TW" sz="1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strcpy</a:t>
            </a:r>
            <a:r>
              <a:rPr b="0" i="0" lang="zh-TW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（char * destion，const char * source）;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1556175" y="1264154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zh-TW" sz="2200">
                <a:solidFill>
                  <a:schemeClr val="dk1"/>
                </a:solidFill>
              </a:rPr>
              <a:t>1. 字串比對</a:t>
            </a:r>
            <a:endParaRPr b="1" sz="2200">
              <a:solidFill>
                <a:schemeClr val="dk1"/>
              </a:solidFill>
            </a:endParaRPr>
          </a:p>
          <a:p>
            <a:pPr indent="0" lvl="0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zh-TW" sz="1600">
                <a:solidFill>
                  <a:schemeClr val="dk1"/>
                </a:solidFill>
              </a:rPr>
              <a:t> 🡪  </a:t>
            </a: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int </a:t>
            </a:r>
            <a:r>
              <a:rPr b="1" lang="zh-TW" sz="160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strcmp</a:t>
            </a: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（const char * str1，const char * str2）;</a:t>
            </a:r>
            <a:endParaRPr sz="1600"/>
          </a:p>
          <a:p>
            <a:pPr indent="0" lvl="0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lang="zh-TW" sz="2200"/>
              <a:t>2. 字串交換</a:t>
            </a:r>
            <a:endParaRPr sz="2200"/>
          </a:p>
          <a:p>
            <a:pPr indent="0" lvl="0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zh-TW" sz="25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</a:t>
            </a:r>
            <a:r>
              <a:rPr lang="zh-TW" sz="2000"/>
              <a:t> </a:t>
            </a:r>
            <a:endParaRPr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1556175" y="632035"/>
            <a:ext cx="4747259" cy="5450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600"/>
              <a:buFont typeface="Tinos"/>
              <a:buChar char="◈"/>
            </a:pPr>
            <a:r>
              <a:rPr b="1" i="0" lang="zh-TW" sz="30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字串字典排序</a:t>
            </a:r>
            <a:r>
              <a:rPr b="0" i="0" lang="zh-TW" sz="30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(由小到大)</a:t>
            </a:r>
            <a:endParaRPr b="0" i="0" sz="30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2892175" y="2300773"/>
            <a:ext cx="65" cy="230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4396073" y="3785620"/>
            <a:ext cx="405197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若排序</a:t>
            </a:r>
            <a:r>
              <a:rPr b="1" i="0" lang="zh-TW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前面字串&gt;後面字串</a:t>
            </a:r>
            <a:r>
              <a:rPr b="1" i="0" lang="zh-TW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🡪 交換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4" name="Google Shape;94;p13"/>
          <p:cNvGraphicFramePr/>
          <p:nvPr/>
        </p:nvGraphicFramePr>
        <p:xfrm>
          <a:off x="2091222" y="21266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{D2B249F5-F86E-45AB-AB0A-4D3A8E7F34F7}</a:tableStyleId>
              </a:tblPr>
              <a:tblGrid>
                <a:gridCol w="1152425"/>
                <a:gridCol w="1152425"/>
              </a:tblGrid>
              <a:tr h="270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b="1" lang="zh-TW" sz="1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回傳值</a:t>
                      </a:r>
                      <a:endParaRPr b="1" sz="1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b="1" lang="zh-TW" sz="1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indicates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</a:tr>
              <a:tr h="270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zh-TW" sz="1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&lt;0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zh-TW" sz="1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str1 &lt; str2</a:t>
                      </a:r>
                      <a:endParaRPr sz="1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0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zh-TW" sz="1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zh-TW" sz="1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str1 = str2</a:t>
                      </a:r>
                      <a:endParaRPr sz="1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0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zh-TW" sz="1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&gt;0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zh-TW" sz="1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str1 &gt; str2</a:t>
                      </a:r>
                      <a:endParaRPr sz="1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95" name="Google Shape;95;p13"/>
          <p:cNvGrpSpPr/>
          <p:nvPr/>
        </p:nvGrpSpPr>
        <p:grpSpPr>
          <a:xfrm>
            <a:off x="4561693" y="2126618"/>
            <a:ext cx="3611282" cy="1638796"/>
            <a:chOff x="4664466" y="2176342"/>
            <a:chExt cx="3611282" cy="1638796"/>
          </a:xfrm>
        </p:grpSpPr>
        <p:pic>
          <p:nvPicPr>
            <p:cNvPr id="96" name="Google Shape;96;p13"/>
            <p:cNvPicPr preferRelativeResize="0"/>
            <p:nvPr/>
          </p:nvPicPr>
          <p:blipFill rotWithShape="1">
            <a:blip r:embed="rId3">
              <a:alphaModFix/>
            </a:blip>
            <a:srcRect b="64712" l="0" r="0" t="0"/>
            <a:stretch/>
          </p:blipFill>
          <p:spPr>
            <a:xfrm>
              <a:off x="4664467" y="2176342"/>
              <a:ext cx="3611281" cy="996593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2745"/>
                </a:srgbClr>
              </a:outerShdw>
            </a:effectLst>
          </p:spPr>
        </p:pic>
        <p:pic>
          <p:nvPicPr>
            <p:cNvPr id="97" name="Google Shape;97;p13"/>
            <p:cNvPicPr preferRelativeResize="0"/>
            <p:nvPr/>
          </p:nvPicPr>
          <p:blipFill rotWithShape="1">
            <a:blip r:embed="rId3">
              <a:alphaModFix/>
            </a:blip>
            <a:srcRect b="0" l="0" r="0" t="84178"/>
            <a:stretch/>
          </p:blipFill>
          <p:spPr>
            <a:xfrm>
              <a:off x="4664466" y="3172935"/>
              <a:ext cx="3611281" cy="642203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2745"/>
                </a:srgbClr>
              </a:outerShdw>
            </a:effectLst>
          </p:spPr>
        </p:pic>
      </p:grpSp>
      <p:sp>
        <p:nvSpPr>
          <p:cNvPr id="98" name="Google Shape;98;p13"/>
          <p:cNvSpPr/>
          <p:nvPr/>
        </p:nvSpPr>
        <p:spPr>
          <a:xfrm>
            <a:off x="5575818" y="2785304"/>
            <a:ext cx="2251613" cy="296944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idx="1" type="body"/>
          </p:nvPr>
        </p:nvSpPr>
        <p:spPr>
          <a:xfrm>
            <a:off x="1556175" y="1264154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lang="zh-TW" sz="2200">
                <a:solidFill>
                  <a:schemeClr val="dk1"/>
                </a:solidFill>
              </a:rPr>
              <a:t>1. 字串比對</a:t>
            </a:r>
            <a:endParaRPr sz="2000">
              <a:solidFill>
                <a:schemeClr val="dk2"/>
              </a:solidFill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zh-TW" sz="2200"/>
              <a:t>2. 字串交換</a:t>
            </a:r>
            <a:endParaRPr b="1" sz="2200"/>
          </a:p>
          <a:p>
            <a:pPr indent="0" lvl="0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zh-TW" sz="25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</a:t>
            </a:r>
            <a:r>
              <a:rPr lang="zh-TW" sz="2000"/>
              <a:t> </a:t>
            </a:r>
            <a:endParaRPr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4" name="Google Shape;104;p14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1556175" y="632035"/>
            <a:ext cx="4747259" cy="5450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600"/>
              <a:buFont typeface="Tinos"/>
              <a:buChar char="◈"/>
            </a:pPr>
            <a:r>
              <a:rPr b="1" i="0" lang="zh-TW" sz="30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字串字典排序</a:t>
            </a:r>
            <a:r>
              <a:rPr b="0" i="0" lang="zh-TW" sz="30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(由小到大)</a:t>
            </a:r>
            <a:endParaRPr b="0" i="0" sz="3000" u="none" cap="none" strike="noStrike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2892175" y="2300773"/>
            <a:ext cx="65" cy="230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07" name="Google Shape;10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7888" y="1433710"/>
            <a:ext cx="3481462" cy="2872744"/>
          </a:xfrm>
          <a:prstGeom prst="rect">
            <a:avLst/>
          </a:prstGeom>
          <a:noFill/>
          <a:ln cap="sq" cmpd="sng" w="19050">
            <a:solidFill>
              <a:srgbClr val="DFA2A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08" name="Google Shape;108;p14"/>
          <p:cNvPicPr preferRelativeResize="0"/>
          <p:nvPr/>
        </p:nvPicPr>
        <p:blipFill rotWithShape="1">
          <a:blip r:embed="rId4">
            <a:alphaModFix/>
          </a:blip>
          <a:srcRect b="22165" l="0" r="0" t="0"/>
          <a:stretch/>
        </p:blipFill>
        <p:spPr>
          <a:xfrm>
            <a:off x="1674213" y="2497094"/>
            <a:ext cx="2625637" cy="81288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/>
          <p:nvPr/>
        </p:nvSpPr>
        <p:spPr>
          <a:xfrm>
            <a:off x="2272741" y="2072569"/>
            <a:ext cx="14285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Microsoft JhengHei"/>
              <a:buNone/>
            </a:pPr>
            <a:r>
              <a:rPr b="1" i="0" lang="zh-TW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清空 ans[ i ]</a:t>
            </a:r>
            <a:endParaRPr b="1" i="0" sz="18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2287387" y="2104452"/>
            <a:ext cx="1332244" cy="305565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Google Shape;111;p14"/>
          <p:cNvCxnSpPr>
            <a:stCxn id="110" idx="3"/>
          </p:cNvCxnSpPr>
          <p:nvPr/>
        </p:nvCxnSpPr>
        <p:spPr>
          <a:xfrm>
            <a:off x="3619631" y="2257234"/>
            <a:ext cx="1898100" cy="753600"/>
          </a:xfrm>
          <a:prstGeom prst="straightConnector1">
            <a:avLst/>
          </a:prstGeom>
          <a:noFill/>
          <a:ln cap="flat" cmpd="sng" w="57150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2" name="Google Shape;112;p14"/>
          <p:cNvSpPr/>
          <p:nvPr/>
        </p:nvSpPr>
        <p:spPr>
          <a:xfrm>
            <a:off x="2320910" y="3371864"/>
            <a:ext cx="1332244" cy="305565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2429240" y="3341042"/>
            <a:ext cx="11079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Microsoft JhengHei"/>
              <a:buNone/>
            </a:pPr>
            <a:r>
              <a:rPr b="1" i="0" lang="zh-TW" sz="1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貼上字串</a:t>
            </a:r>
            <a:endParaRPr b="1" i="0" sz="18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14" name="Google Shape;11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7274" y="3801441"/>
            <a:ext cx="2622575" cy="2969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14"/>
          <p:cNvCxnSpPr>
            <a:stCxn id="112" idx="3"/>
          </p:cNvCxnSpPr>
          <p:nvPr/>
        </p:nvCxnSpPr>
        <p:spPr>
          <a:xfrm flipH="1" rot="10800000">
            <a:off x="3653154" y="3176947"/>
            <a:ext cx="1864800" cy="3477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6" name="Google Shape;116;p14"/>
          <p:cNvSpPr/>
          <p:nvPr/>
        </p:nvSpPr>
        <p:spPr>
          <a:xfrm>
            <a:off x="5517812" y="2438149"/>
            <a:ext cx="1571357" cy="195873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7017206" y="2252577"/>
            <a:ext cx="954107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Microsoft JhengHei"/>
              <a:buNone/>
            </a:pPr>
            <a:r>
              <a:rPr b="1" i="0" lang="zh-TW" sz="15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暫存字串</a:t>
            </a:r>
            <a:endParaRPr b="1" i="0" sz="15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