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Tino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98915D1-8E9C-47CA-8C6C-D78358A0B010}">
  <a:tblStyle styleId="{A98915D1-8E9C-47CA-8C6C-D78358A0B01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Tinos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inos-italic.fntdata"/><Relationship Id="rId14" Type="http://schemas.openxmlformats.org/officeDocument/2006/relationships/font" Target="fonts/Tinos-bold.fntdata"/><Relationship Id="rId16" Type="http://schemas.openxmlformats.org/officeDocument/2006/relationships/font" Target="fonts/Tino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各重點封面">
  <p:cSld name="各重點封面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6849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1584386" y="1162465"/>
            <a:ext cx="3514388" cy="2783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5774635" y="2221800"/>
            <a:ext cx="2216426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icrosoft JhengHei"/>
              <a:buChar char="◈"/>
              <a:defRPr b="0" i="0" sz="22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◆"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◇"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⬥"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⬦"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⬦"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⬦"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⬦"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⬦"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icrosoft JhengHei"/>
              <a:buChar char="◈"/>
              <a:defRPr b="0" i="0" sz="22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◆"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◇"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⬥"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⬦"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⬦"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⬦"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⬦"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⬦"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程式碼">
  <p:cSld name="講解程式碼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534689" y="1453284"/>
            <a:ext cx="6774424" cy="294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1534688" y="644056"/>
            <a:ext cx="6774423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icrosoft JhengHei"/>
              <a:buChar char="◈"/>
              <a:defRPr b="0" i="0" sz="2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◆"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937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◇"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37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⬥"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37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⬦"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37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⬦"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37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⬦"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37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⬦"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37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⬦"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版面2">
  <p:cSld name="講解版面2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 b="1" i="0" sz="1400" u="none" cap="none" strike="noStrike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1594325" y="1609725"/>
            <a:ext cx="3270250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4990038" y="160972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4856177"/>
            <a:ext cx="338105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icrosoft JhengHei"/>
              <a:buNone/>
            </a:pPr>
            <a:r>
              <a:rPr b="1" i="0" lang="zh-TW" sz="13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臺灣國際資訊奧林匹亞競賽 (TOI) 推廣計畫 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1423781" y="592690"/>
            <a:ext cx="6925089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 b="1" i="0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://www.flaticon.com/?fbclid=IwAR3LoZSqUjywuHwEQ8g--kpmLWWN3el4hVw6t53U6uz9jyG5MvLLoSbT9r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4294967295" type="ctrTitle"/>
          </p:nvPr>
        </p:nvSpPr>
        <p:spPr>
          <a:xfrm>
            <a:off x="1560382" y="1602769"/>
            <a:ext cx="5307900" cy="183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44000" lvl="0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i="0" lang="zh-TW" sz="5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TOI推廣計畫</a:t>
            </a:r>
            <a:br>
              <a:rPr b="1" i="0" lang="zh-TW" sz="6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zh-TW" sz="3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解題-密碼強度測試</a:t>
            </a:r>
            <a:endParaRPr b="0" i="0" sz="3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2235" y="1385507"/>
            <a:ext cx="2364301" cy="23643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/>
          <p:nvPr/>
        </p:nvSpPr>
        <p:spPr>
          <a:xfrm>
            <a:off x="3127401" y="4273139"/>
            <a:ext cx="567081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https://www.flaticon.com/authors/monkik from </a:t>
            </a:r>
            <a:r>
              <a:rPr b="0" i="0" lang="zh-TW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www.flaticon.com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174660" y="1870079"/>
            <a:ext cx="1104832" cy="14895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zh-TW" sz="5000"/>
              <a:t>題</a:t>
            </a:r>
            <a:b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目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721" y="742401"/>
            <a:ext cx="6724650" cy="35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6708" y="1045839"/>
            <a:ext cx="6624243" cy="3186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1623315" y="815527"/>
            <a:ext cx="66428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每筆測資為一行密碼，僅包含英文及數字字元 ( 1 ≤密碼字數≤ 20 )。</a:t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1623315" y="1461858"/>
            <a:ext cx="64910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輸出格式</a:t>
            </a:r>
            <a:endParaRPr b="0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對於每筆測資輸出一個整數，代表密碼強度測試的總分。</a:t>
            </a:r>
            <a:endParaRPr b="0" i="0" sz="1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59" name="Google Shape;59;p10"/>
          <p:cNvGraphicFramePr/>
          <p:nvPr/>
        </p:nvGraphicFramePr>
        <p:xfrm>
          <a:off x="2371235" y="219331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{A98915D1-8E9C-47CA-8C6C-D78358A0B010}</a:tableStyleId>
              </a:tblPr>
              <a:tblGrid>
                <a:gridCol w="1460525"/>
                <a:gridCol w="991250"/>
                <a:gridCol w="2543425"/>
              </a:tblGrid>
              <a:tr h="272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Microsoft JhengHei"/>
                        <a:buNone/>
                      </a:pPr>
                      <a:r>
                        <a:rPr b="1" lang="zh-TW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Microsoft JhengHei"/>
                        <a:buNone/>
                      </a:pPr>
                      <a:r>
                        <a:rPr b="1" lang="zh-TW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</a:t>
                      </a:r>
                      <a:endParaRPr b="1" sz="15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Microsoft JhengHei"/>
                        <a:buNone/>
                      </a:pPr>
                      <a:r>
                        <a:rPr b="1" lang="zh-TW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計算過程</a:t>
                      </a:r>
                      <a:endParaRPr b="1" sz="15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</a:tr>
              <a:tr h="85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Q8e8e8QaPpLe</a:t>
                      </a:r>
                      <a:endParaRPr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</a:tr>
              <a:tr h="106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Happy2000</a:t>
                      </a:r>
                      <a:endParaRPr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54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idx="4294967295" type="ctrTitle"/>
          </p:nvPr>
        </p:nvSpPr>
        <p:spPr>
          <a:xfrm>
            <a:off x="4779000" y="987034"/>
            <a:ext cx="3234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Noto Sans Symbols"/>
              <a:buNone/>
            </a:pPr>
            <a:r>
              <a:rPr b="1" i="0" lang="zh-TW" sz="5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解題重點:</a:t>
            </a:r>
            <a:endParaRPr b="1" i="0" sz="5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5" name="Google Shape;65;p11"/>
          <p:cNvSpPr txBox="1"/>
          <p:nvPr>
            <p:ph idx="1" type="subTitle"/>
          </p:nvPr>
        </p:nvSpPr>
        <p:spPr>
          <a:xfrm>
            <a:off x="4893956" y="2146834"/>
            <a:ext cx="3234300" cy="1848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 重點一</a:t>
            </a:r>
            <a:r>
              <a:rPr b="1" i="0" lang="zh-TW" sz="2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endParaRPr b="1" i="0" sz="2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b="0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讀入字元判斷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 重點二</a:t>
            </a:r>
            <a:endParaRPr b="1" i="0" sz="24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icrosoft JhengHei"/>
              <a:buNone/>
            </a:pPr>
            <a:r>
              <a:rPr b="1" i="0" lang="zh-TW" sz="2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b="0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連續字元判斷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7" name="Google Shape;67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7856" y="1263650"/>
            <a:ext cx="2614613" cy="261461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1"/>
          <p:cNvSpPr/>
          <p:nvPr/>
        </p:nvSpPr>
        <p:spPr>
          <a:xfrm>
            <a:off x="3105058" y="4261885"/>
            <a:ext cx="549024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https://www.flaticon.com/authors/freepik from www.flaticon.com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595300" y="473002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1477540" y="677584"/>
            <a:ext cx="6421809" cy="5450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icrosoft JhengHei"/>
              <a:buChar char="◈"/>
            </a:pPr>
            <a:r>
              <a:rPr b="1" lang="zh-TW"/>
              <a:t> </a:t>
            </a:r>
            <a:r>
              <a:rPr b="1" lang="zh-TW" sz="3000"/>
              <a:t>判斷讀入字元為英文字元或數字</a:t>
            </a:r>
            <a:endParaRPr b="1" sz="3000"/>
          </a:p>
        </p:txBody>
      </p:sp>
      <p:grpSp>
        <p:nvGrpSpPr>
          <p:cNvPr id="75" name="Google Shape;75;p12"/>
          <p:cNvGrpSpPr/>
          <p:nvPr/>
        </p:nvGrpSpPr>
        <p:grpSpPr>
          <a:xfrm>
            <a:off x="1566995" y="1772923"/>
            <a:ext cx="3386926" cy="2150596"/>
            <a:chOff x="1329337" y="1778854"/>
            <a:chExt cx="3386926" cy="2150596"/>
          </a:xfrm>
        </p:grpSpPr>
        <p:sp>
          <p:nvSpPr>
            <p:cNvPr id="76" name="Google Shape;76;p12"/>
            <p:cNvSpPr/>
            <p:nvPr/>
          </p:nvSpPr>
          <p:spPr>
            <a:xfrm>
              <a:off x="1329337" y="1778854"/>
              <a:ext cx="3296451" cy="2150596"/>
            </a:xfrm>
            <a:prstGeom prst="rect">
              <a:avLst/>
            </a:prstGeom>
            <a:solidFill>
              <a:srgbClr val="99CAD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2"/>
            <p:cNvSpPr txBox="1"/>
            <p:nvPr/>
          </p:nvSpPr>
          <p:spPr>
            <a:xfrm flipH="1">
              <a:off x="1428680" y="1897956"/>
              <a:ext cx="3287583" cy="1877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TW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方法一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zh-TW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判斷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英文：</a:t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’</a:t>
              </a:r>
              <a:r>
                <a:rPr b="1" i="0" lang="zh-TW" sz="2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’ 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≤ </a:t>
              </a:r>
              <a:r>
                <a:rPr b="1" i="0" lang="zh-TW" sz="20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≤ 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’</a:t>
              </a:r>
              <a:r>
                <a:rPr b="1" i="0" lang="zh-TW" sz="2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Z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’ || ’</a:t>
              </a:r>
              <a:r>
                <a:rPr b="1" i="0" lang="zh-TW" sz="2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’ 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≤ </a:t>
              </a:r>
              <a:r>
                <a:rPr b="1" i="0" lang="zh-TW" sz="20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x 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≤  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’</a:t>
              </a:r>
              <a:r>
                <a:rPr b="1" i="0" lang="zh-TW" sz="2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z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’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判斷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數字：’</a:t>
              </a:r>
              <a:r>
                <a:rPr b="1" i="0" lang="zh-TW" sz="2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’ 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≤ </a:t>
              </a:r>
              <a:r>
                <a:rPr b="1" i="0" lang="zh-TW" sz="20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≤  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’</a:t>
              </a:r>
              <a:r>
                <a:rPr b="1" i="0" lang="zh-TW" sz="2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’ </a:t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1477540" y="1954653"/>
              <a:ext cx="1006904" cy="330414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79;p12"/>
          <p:cNvGrpSpPr/>
          <p:nvPr/>
        </p:nvGrpSpPr>
        <p:grpSpPr>
          <a:xfrm>
            <a:off x="4945850" y="1772923"/>
            <a:ext cx="3320464" cy="2150596"/>
            <a:chOff x="4993660" y="1445532"/>
            <a:chExt cx="3320464" cy="2150596"/>
          </a:xfrm>
        </p:grpSpPr>
        <p:sp>
          <p:nvSpPr>
            <p:cNvPr id="80" name="Google Shape;80;p12"/>
            <p:cNvSpPr/>
            <p:nvPr/>
          </p:nvSpPr>
          <p:spPr>
            <a:xfrm>
              <a:off x="4993660" y="1445532"/>
              <a:ext cx="3320464" cy="2150596"/>
            </a:xfrm>
            <a:prstGeom prst="rect">
              <a:avLst/>
            </a:prstGeom>
            <a:solidFill>
              <a:srgbClr val="B8B2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2"/>
            <p:cNvSpPr txBox="1"/>
            <p:nvPr/>
          </p:nvSpPr>
          <p:spPr>
            <a:xfrm flipH="1">
              <a:off x="5101236" y="1560792"/>
              <a:ext cx="3079092" cy="19082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TW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方法二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zh-TW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使用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#include &lt;ctype.h&gt;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zh-TW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判斷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英文：isalpha ( </a:t>
              </a:r>
              <a:r>
                <a:rPr b="1" i="0" lang="zh-TW" sz="20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x 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zh-TW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判斷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數字：isdigit ( </a:t>
              </a:r>
              <a:r>
                <a:rPr b="1" i="0" lang="zh-TW" sz="20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x </a:t>
              </a:r>
              <a:r>
                <a:rPr b="1" i="0" lang="zh-TW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2"/>
            <p:cNvSpPr/>
            <p:nvPr/>
          </p:nvSpPr>
          <p:spPr>
            <a:xfrm>
              <a:off x="5142479" y="1613647"/>
              <a:ext cx="1006904" cy="330414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1477540" y="677584"/>
            <a:ext cx="6421809" cy="5450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icrosoft JhengHei"/>
              <a:buChar char="◈"/>
            </a:pPr>
            <a:r>
              <a:rPr b="1" lang="zh-TW"/>
              <a:t> </a:t>
            </a:r>
            <a:r>
              <a:rPr b="1" lang="zh-TW" sz="3000"/>
              <a:t>判斷字元是否連續</a:t>
            </a:r>
            <a:endParaRPr b="1" sz="3000"/>
          </a:p>
        </p:txBody>
      </p:sp>
      <p:graphicFrame>
        <p:nvGraphicFramePr>
          <p:cNvPr id="89" name="Google Shape;89;p13"/>
          <p:cNvGraphicFramePr/>
          <p:nvPr/>
        </p:nvGraphicFramePr>
        <p:xfrm>
          <a:off x="2795612" y="233000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{A98915D1-8E9C-47CA-8C6C-D78358A0B010}</a:tableStyleId>
              </a:tblPr>
              <a:tblGrid>
                <a:gridCol w="473200"/>
                <a:gridCol w="473200"/>
                <a:gridCol w="473200"/>
                <a:gridCol w="473200"/>
                <a:gridCol w="473200"/>
                <a:gridCol w="473200"/>
                <a:gridCol w="473200"/>
                <a:gridCol w="473200"/>
              </a:tblGrid>
              <a:tr h="420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/>
                        <a:t>2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/>
                        <a:t>4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/>
                        <a:t>1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/>
                        <a:t>9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/>
                        <a:t>A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/>
                        <a:t>2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/>
                        <a:t>6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/>
                        <a:t>3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90" name="Google Shape;90;p13"/>
          <p:cNvSpPr/>
          <p:nvPr/>
        </p:nvSpPr>
        <p:spPr>
          <a:xfrm>
            <a:off x="3404027" y="1905639"/>
            <a:ext cx="199785" cy="26125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818664" y="2353061"/>
            <a:ext cx="892724" cy="359401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/>
          <p:nvPr/>
        </p:nvSpPr>
        <p:spPr>
          <a:xfrm flipH="1">
            <a:off x="3065820" y="3040119"/>
            <a:ext cx="1480459" cy="307777"/>
          </a:xfrm>
          <a:prstGeom prst="rect">
            <a:avLst/>
          </a:prstGeom>
          <a:solidFill>
            <a:srgbClr val="ADCC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i-1 與 i 都是數字</a:t>
            </a:r>
            <a:endParaRPr b="1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3286108" y="2313361"/>
            <a:ext cx="892724" cy="359401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B60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3871471" y="1904359"/>
            <a:ext cx="199785" cy="26125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B60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/>
        </p:nvSpPr>
        <p:spPr>
          <a:xfrm flipH="1">
            <a:off x="3748526" y="2748990"/>
            <a:ext cx="5556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n+1</a:t>
            </a:r>
            <a:endParaRPr b="1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3768920" y="2350501"/>
            <a:ext cx="892724" cy="359401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B60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4338915" y="1895395"/>
            <a:ext cx="199785" cy="26125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2B60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 txBox="1"/>
          <p:nvPr/>
        </p:nvSpPr>
        <p:spPr>
          <a:xfrm flipH="1">
            <a:off x="4215970" y="2747710"/>
            <a:ext cx="5556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n+1</a:t>
            </a:r>
            <a:endParaRPr b="1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5191740" y="2313361"/>
            <a:ext cx="892724" cy="359401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5659184" y="2358185"/>
            <a:ext cx="892724" cy="359401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 flipH="1">
            <a:off x="6129286" y="2716974"/>
            <a:ext cx="5556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n+1</a:t>
            </a:r>
            <a:endParaRPr b="1" i="0" sz="1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 flipH="1">
            <a:off x="5599090" y="2724658"/>
            <a:ext cx="5556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n+1</a:t>
            </a:r>
            <a:endParaRPr b="1" i="0" sz="1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5777103" y="1896675"/>
            <a:ext cx="199785" cy="26125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6244547" y="1895395"/>
            <a:ext cx="199785" cy="26125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4239619" y="2308758"/>
            <a:ext cx="878043" cy="37132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4722431" y="2345898"/>
            <a:ext cx="878043" cy="37132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4837095" y="1901799"/>
            <a:ext cx="199785" cy="26125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FA2A2"/>
          </a:solidFill>
          <a:ln cap="flat" cmpd="sng" w="25400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5290451" y="1901799"/>
            <a:ext cx="199785" cy="26125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FA2A2"/>
          </a:solidFill>
          <a:ln cap="flat" cmpd="sng" w="25400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 flipH="1">
            <a:off x="4571367" y="2763120"/>
            <a:ext cx="78179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7375"/>
              </a:buClr>
              <a:buSzPts val="1200"/>
              <a:buFont typeface="Arial"/>
              <a:buNone/>
            </a:pPr>
            <a:r>
              <a:rPr b="1" i="0" lang="zh-TW" sz="1200" u="none" cap="none" strike="noStrike">
                <a:solidFill>
                  <a:srgbClr val="D07375"/>
                </a:solidFill>
                <a:latin typeface="Arial"/>
                <a:ea typeface="Arial"/>
                <a:cs typeface="Arial"/>
                <a:sym typeface="Arial"/>
              </a:rPr>
              <a:t>不連續</a:t>
            </a:r>
            <a:endParaRPr b="1" i="0" sz="1200" u="none" cap="none" strike="noStrike">
              <a:solidFill>
                <a:srgbClr val="D073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 flipH="1">
            <a:off x="5085927" y="2772014"/>
            <a:ext cx="78179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7375"/>
              </a:buClr>
              <a:buSzPts val="1200"/>
              <a:buFont typeface="Arial"/>
              <a:buNone/>
            </a:pPr>
            <a:r>
              <a:rPr b="1" i="0" lang="zh-TW" sz="1200" u="none" cap="none" strike="noStrike">
                <a:solidFill>
                  <a:srgbClr val="D07375"/>
                </a:solidFill>
                <a:latin typeface="Arial"/>
                <a:ea typeface="Arial"/>
                <a:cs typeface="Arial"/>
                <a:sym typeface="Arial"/>
              </a:rPr>
              <a:t>不連續</a:t>
            </a:r>
            <a:endParaRPr b="1" i="0" sz="1200" u="none" cap="none" strike="noStrike">
              <a:solidFill>
                <a:srgbClr val="D073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 flipH="1">
            <a:off x="3307978" y="2746430"/>
            <a:ext cx="5556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n+1</a:t>
            </a:r>
            <a:endParaRPr b="1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 flipH="1">
            <a:off x="5683418" y="3055487"/>
            <a:ext cx="1539573" cy="307777"/>
          </a:xfrm>
          <a:prstGeom prst="rect">
            <a:avLst/>
          </a:prstGeom>
          <a:solidFill>
            <a:srgbClr val="D1E0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i-1 與 i 都是數字</a:t>
            </a:r>
            <a:endParaRPr b="1" i="0" sz="1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8" name="Google Shape;118;p14"/>
          <p:cNvSpPr txBox="1"/>
          <p:nvPr>
            <p:ph type="title"/>
          </p:nvPr>
        </p:nvSpPr>
        <p:spPr>
          <a:xfrm>
            <a:off x="166976" y="1010703"/>
            <a:ext cx="1104832" cy="322741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zh-TW" sz="5000"/>
              <a:t>參考解答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119" name="Google Shape;119;p14"/>
          <p:cNvGrpSpPr/>
          <p:nvPr/>
        </p:nvGrpSpPr>
        <p:grpSpPr>
          <a:xfrm>
            <a:off x="1751573" y="172321"/>
            <a:ext cx="6746968" cy="4701552"/>
            <a:chOff x="1751573" y="49377"/>
            <a:chExt cx="6746968" cy="4701552"/>
          </a:xfrm>
        </p:grpSpPr>
        <p:pic>
          <p:nvPicPr>
            <p:cNvPr id="120" name="Google Shape;120;p14"/>
            <p:cNvPicPr preferRelativeResize="0"/>
            <p:nvPr/>
          </p:nvPicPr>
          <p:blipFill rotWithShape="1">
            <a:blip r:embed="rId3">
              <a:alphaModFix/>
            </a:blip>
            <a:srcRect b="14528" l="644" r="0" t="0"/>
            <a:stretch/>
          </p:blipFill>
          <p:spPr>
            <a:xfrm>
              <a:off x="3350238" y="49377"/>
              <a:ext cx="5148303" cy="4315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14"/>
            <p:cNvSpPr/>
            <p:nvPr/>
          </p:nvSpPr>
          <p:spPr>
            <a:xfrm>
              <a:off x="3350237" y="1836484"/>
              <a:ext cx="330415" cy="1114185"/>
            </a:xfrm>
            <a:prstGeom prst="leftBrace">
              <a:avLst>
                <a:gd fmla="val 50641" name="adj1"/>
                <a:gd fmla="val 50690" name="adj2"/>
              </a:avLst>
            </a:prstGeom>
            <a:noFill/>
            <a:ln cap="flat" cmpd="sng" w="38100">
              <a:solidFill>
                <a:srgbClr val="347EB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3350236" y="2950669"/>
              <a:ext cx="330416" cy="1390810"/>
            </a:xfrm>
            <a:prstGeom prst="leftBrace">
              <a:avLst>
                <a:gd fmla="val 50641" name="adj1"/>
                <a:gd fmla="val 50000" name="adj2"/>
              </a:avLst>
            </a:prstGeom>
            <a:noFill/>
            <a:ln cap="flat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 txBox="1"/>
            <p:nvPr/>
          </p:nvSpPr>
          <p:spPr>
            <a:xfrm flipH="1">
              <a:off x="1751573" y="2162743"/>
              <a:ext cx="1429616" cy="461665"/>
            </a:xfrm>
            <a:prstGeom prst="rect">
              <a:avLst/>
            </a:prstGeom>
            <a:solidFill>
              <a:srgbClr val="83B3D9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TW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加分項目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 txBox="1"/>
            <p:nvPr/>
          </p:nvSpPr>
          <p:spPr>
            <a:xfrm flipH="1">
              <a:off x="1751573" y="3419083"/>
              <a:ext cx="1429616" cy="461665"/>
            </a:xfrm>
            <a:prstGeom prst="rect">
              <a:avLst/>
            </a:prstGeom>
            <a:solidFill>
              <a:srgbClr val="DFA2A2"/>
            </a:solidFill>
            <a:ln cap="flat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TW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減分項目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5" name="Google Shape;125;p14"/>
            <p:cNvPicPr preferRelativeResize="0"/>
            <p:nvPr/>
          </p:nvPicPr>
          <p:blipFill rotWithShape="1">
            <a:blip r:embed="rId3">
              <a:alphaModFix/>
            </a:blip>
            <a:srcRect b="0" l="644" r="0" t="92346"/>
            <a:stretch/>
          </p:blipFill>
          <p:spPr>
            <a:xfrm>
              <a:off x="3350238" y="4364531"/>
              <a:ext cx="5148303" cy="386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