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Tino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7529A2-361A-4593-83E1-0ADA1B7392DD}">
  <a:tblStyle styleId="{137529A2-361A-4593-83E1-0ADA1B7392D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DBD1AFD-2859-4D8B-B023-8C965165E940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8EFE7"/>
          </a:solidFill>
        </a:fill>
      </a:tcStyle>
    </a:wholeTbl>
    <a:band1H>
      <a:tcTxStyle/>
      <a:tcStyle>
        <a:fill>
          <a:solidFill>
            <a:srgbClr val="F0DFCC"/>
          </a:solidFill>
        </a:fill>
      </a:tcStyle>
    </a:band1H>
    <a:band2H>
      <a:tcTxStyle/>
    </a:band2H>
    <a:band1V>
      <a:tcTxStyle/>
      <a:tcStyle>
        <a:fill>
          <a:solidFill>
            <a:srgbClr val="F0DF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Tinos-bold.fntdata"/><Relationship Id="rId10" Type="http://schemas.openxmlformats.org/officeDocument/2006/relationships/slide" Target="slides/slide5.xml"/><Relationship Id="rId21" Type="http://schemas.openxmlformats.org/officeDocument/2006/relationships/font" Target="fonts/Tinos-regular.fntdata"/><Relationship Id="rId13" Type="http://schemas.openxmlformats.org/officeDocument/2006/relationships/slide" Target="slides/slide8.xml"/><Relationship Id="rId24" Type="http://schemas.openxmlformats.org/officeDocument/2006/relationships/font" Target="fonts/Tinos-boldItalic.fntdata"/><Relationship Id="rId12" Type="http://schemas.openxmlformats.org/officeDocument/2006/relationships/slide" Target="slides/slide7.xml"/><Relationship Id="rId23" Type="http://schemas.openxmlformats.org/officeDocument/2006/relationships/font" Target="fonts/Tino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純文字">
  <p:cSld name="講解純文字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664750" y="1466454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56175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990038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556175" y="766554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1">
  <p:cSld name="講解版面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920700" y="1579908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556175" y="1579907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4294967295" type="ctrTitle"/>
          </p:nvPr>
        </p:nvSpPr>
        <p:spPr>
          <a:xfrm>
            <a:off x="1552698" y="1859594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en-US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解題-幽靈寶藏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898454" y="4178733"/>
            <a:ext cx="36968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5533" y="1180940"/>
            <a:ext cx="2587118" cy="2587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搜尋解答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3260589" y="892106"/>
            <a:ext cx="54532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求得陣列之後，我們需遍歷每個藏寶箱，來求得最高價值寶箱。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32" name="Google Shape;132;p16"/>
          <p:cNvGraphicFramePr/>
          <p:nvPr/>
        </p:nvGraphicFramePr>
        <p:xfrm>
          <a:off x="1868501" y="2251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{9DBD1AFD-2859-4D8B-B023-8C965165E940}</a:tableStyleId>
              </a:tblPr>
              <a:tblGrid>
                <a:gridCol w="870850"/>
                <a:gridCol w="870850"/>
                <a:gridCol w="870850"/>
                <a:gridCol w="870850"/>
                <a:gridCol w="870850"/>
                <a:gridCol w="870850"/>
                <a:gridCol w="870850"/>
              </a:tblGrid>
              <a:tr h="37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add[i]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multi[i]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divi[i]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total</a:t>
                      </a:r>
                      <a:endParaRPr b="1"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  <p:sp>
        <p:nvSpPr>
          <p:cNvPr id="133" name="Google Shape;133;p16"/>
          <p:cNvSpPr/>
          <p:nvPr/>
        </p:nvSpPr>
        <p:spPr>
          <a:xfrm>
            <a:off x="3423066" y="1466168"/>
            <a:ext cx="4007224" cy="738664"/>
          </a:xfrm>
          <a:prstGeom prst="rect">
            <a:avLst/>
          </a:prstGeom>
          <a:solidFill>
            <a:srgbClr val="EFD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硬幣數(pre + add[i])：0 + 2 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每個硬幣價值(pre * multi[i] / divi[i])：1 * 1 /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總價值：2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2885354" y="4196920"/>
            <a:ext cx="607039" cy="25474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16"/>
          <p:cNvGrpSpPr/>
          <p:nvPr/>
        </p:nvGrpSpPr>
        <p:grpSpPr>
          <a:xfrm>
            <a:off x="2499704" y="1396223"/>
            <a:ext cx="825073" cy="825073"/>
            <a:chOff x="878380" y="1419275"/>
            <a:chExt cx="825073" cy="825073"/>
          </a:xfrm>
        </p:grpSpPr>
        <p:pic>
          <p:nvPicPr>
            <p:cNvPr id="136" name="Google Shape;13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8380" y="1419275"/>
              <a:ext cx="825073" cy="825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6"/>
            <p:cNvSpPr txBox="1"/>
            <p:nvPr/>
          </p:nvSpPr>
          <p:spPr>
            <a:xfrm>
              <a:off x="952820" y="1842968"/>
              <a:ext cx="641615" cy="307777"/>
            </a:xfrm>
            <a:prstGeom prst="rect">
              <a:avLst/>
            </a:prstGeom>
            <a:solidFill>
              <a:srgbClr val="E7C5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寶箱1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7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搜尋解答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3260589" y="892106"/>
            <a:ext cx="54532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求得陣列之後，我們需遍歷每個藏寶箱，來求得最高價值寶箱。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45" name="Google Shape;145;p17"/>
          <p:cNvGraphicFramePr/>
          <p:nvPr/>
        </p:nvGraphicFramePr>
        <p:xfrm>
          <a:off x="1868501" y="2251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{9DBD1AFD-2859-4D8B-B023-8C965165E940}</a:tableStyleId>
              </a:tblPr>
              <a:tblGrid>
                <a:gridCol w="870850"/>
                <a:gridCol w="870850"/>
                <a:gridCol w="870850"/>
                <a:gridCol w="870850"/>
                <a:gridCol w="870850"/>
                <a:gridCol w="870850"/>
                <a:gridCol w="870850"/>
              </a:tblGrid>
              <a:tr h="37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add[i]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multi[i]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divi[i]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total</a:t>
                      </a:r>
                      <a:endParaRPr b="1"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</a:rPr>
                        <a:t>5</a:t>
                      </a:r>
                      <a:endParaRPr sz="18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  <p:sp>
        <p:nvSpPr>
          <p:cNvPr id="146" name="Google Shape;146;p17"/>
          <p:cNvSpPr/>
          <p:nvPr/>
        </p:nvSpPr>
        <p:spPr>
          <a:xfrm>
            <a:off x="3423066" y="1466168"/>
            <a:ext cx="4007224" cy="738664"/>
          </a:xfrm>
          <a:prstGeom prst="rect">
            <a:avLst/>
          </a:prstGeom>
          <a:solidFill>
            <a:srgbClr val="EFD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硬幣數(pre + add[i])：2 + 3 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每個硬幣價值(pre * multi[i] / divi[i])：1 * 1 /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總價值：5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3745962" y="4196920"/>
            <a:ext cx="607039" cy="25474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17"/>
          <p:cNvGrpSpPr/>
          <p:nvPr/>
        </p:nvGrpSpPr>
        <p:grpSpPr>
          <a:xfrm>
            <a:off x="2499704" y="1396223"/>
            <a:ext cx="825073" cy="825073"/>
            <a:chOff x="878380" y="1419275"/>
            <a:chExt cx="825073" cy="825073"/>
          </a:xfrm>
        </p:grpSpPr>
        <p:pic>
          <p:nvPicPr>
            <p:cNvPr id="149" name="Google Shape;14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8380" y="1419275"/>
              <a:ext cx="825073" cy="825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7"/>
            <p:cNvSpPr txBox="1"/>
            <p:nvPr/>
          </p:nvSpPr>
          <p:spPr>
            <a:xfrm>
              <a:off x="952820" y="1842968"/>
              <a:ext cx="641615" cy="307777"/>
            </a:xfrm>
            <a:prstGeom prst="rect">
              <a:avLst/>
            </a:prstGeom>
            <a:solidFill>
              <a:srgbClr val="E7C5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寶箱2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18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搜尋解答</a:t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3260589" y="892106"/>
            <a:ext cx="54532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求得陣列之後，我們需遍歷每個藏寶箱，來求得最高價值寶箱。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58" name="Google Shape;158;p18"/>
          <p:cNvGraphicFramePr/>
          <p:nvPr/>
        </p:nvGraphicFramePr>
        <p:xfrm>
          <a:off x="1868501" y="2251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{9DBD1AFD-2859-4D8B-B023-8C965165E940}</a:tableStyleId>
              </a:tblPr>
              <a:tblGrid>
                <a:gridCol w="870850"/>
                <a:gridCol w="870850"/>
                <a:gridCol w="870850"/>
                <a:gridCol w="870850"/>
                <a:gridCol w="870850"/>
                <a:gridCol w="870850"/>
                <a:gridCol w="870850"/>
              </a:tblGrid>
              <a:tr h="37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3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add[i]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0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multi[i]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divi[i]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total</a:t>
                      </a:r>
                      <a:endParaRPr b="1"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</a:rPr>
                        <a:t>10</a:t>
                      </a:r>
                      <a:endParaRPr sz="18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18"/>
          <p:cNvSpPr/>
          <p:nvPr/>
        </p:nvSpPr>
        <p:spPr>
          <a:xfrm>
            <a:off x="3423066" y="1466168"/>
            <a:ext cx="4007224" cy="738664"/>
          </a:xfrm>
          <a:prstGeom prst="rect">
            <a:avLst/>
          </a:prstGeom>
          <a:solidFill>
            <a:srgbClr val="EFD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硬幣數(pre + add[i])：5 + 0 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每個硬幣價值(pre * multi[i] / divi[i])：1 * 2 /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總價值：10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4621938" y="4196920"/>
            <a:ext cx="607039" cy="25474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18"/>
          <p:cNvGrpSpPr/>
          <p:nvPr/>
        </p:nvGrpSpPr>
        <p:grpSpPr>
          <a:xfrm>
            <a:off x="2499704" y="1396223"/>
            <a:ext cx="825073" cy="825073"/>
            <a:chOff x="878380" y="1419275"/>
            <a:chExt cx="825073" cy="825073"/>
          </a:xfrm>
        </p:grpSpPr>
        <p:pic>
          <p:nvPicPr>
            <p:cNvPr id="162" name="Google Shape;16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8380" y="1419275"/>
              <a:ext cx="825073" cy="825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8"/>
            <p:cNvSpPr txBox="1"/>
            <p:nvPr/>
          </p:nvSpPr>
          <p:spPr>
            <a:xfrm>
              <a:off x="952820" y="1842968"/>
              <a:ext cx="641615" cy="307777"/>
            </a:xfrm>
            <a:prstGeom prst="rect">
              <a:avLst/>
            </a:prstGeom>
            <a:solidFill>
              <a:srgbClr val="E7C5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寶箱3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19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搜尋解答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3260589" y="892106"/>
            <a:ext cx="54532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求得陣列之後，我們需遍歷每個藏寶箱，來求得最高價值寶箱。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71" name="Google Shape;171;p19"/>
          <p:cNvGraphicFramePr/>
          <p:nvPr/>
        </p:nvGraphicFramePr>
        <p:xfrm>
          <a:off x="1868501" y="2251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{9DBD1AFD-2859-4D8B-B023-8C965165E940}</a:tableStyleId>
              </a:tblPr>
              <a:tblGrid>
                <a:gridCol w="870850"/>
                <a:gridCol w="870850"/>
                <a:gridCol w="870850"/>
                <a:gridCol w="870850"/>
                <a:gridCol w="870850"/>
                <a:gridCol w="870850"/>
                <a:gridCol w="870850"/>
              </a:tblGrid>
              <a:tr h="37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add[i]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0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multi[i]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divi[i]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total</a:t>
                      </a:r>
                      <a:endParaRPr b="1"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</a:rPr>
                        <a:t>10</a:t>
                      </a:r>
                      <a:endParaRPr sz="18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  <p:sp>
        <p:nvSpPr>
          <p:cNvPr id="172" name="Google Shape;172;p19"/>
          <p:cNvSpPr/>
          <p:nvPr/>
        </p:nvSpPr>
        <p:spPr>
          <a:xfrm>
            <a:off x="3423066" y="1466168"/>
            <a:ext cx="4007224" cy="738664"/>
          </a:xfrm>
          <a:prstGeom prst="rect">
            <a:avLst/>
          </a:prstGeom>
          <a:solidFill>
            <a:srgbClr val="EFD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硬幣數(pre + add[i])：5 + 0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每個硬幣價值(pre * multi[i] / divi[i])：2 * 1 /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總價值：10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4621938" y="4196920"/>
            <a:ext cx="607039" cy="25474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9"/>
          <p:cNvGrpSpPr/>
          <p:nvPr/>
        </p:nvGrpSpPr>
        <p:grpSpPr>
          <a:xfrm>
            <a:off x="2499704" y="1396223"/>
            <a:ext cx="825073" cy="825073"/>
            <a:chOff x="878380" y="1419275"/>
            <a:chExt cx="825073" cy="825073"/>
          </a:xfrm>
        </p:grpSpPr>
        <p:pic>
          <p:nvPicPr>
            <p:cNvPr id="175" name="Google Shape;17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8380" y="1419275"/>
              <a:ext cx="825073" cy="825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9"/>
            <p:cNvSpPr txBox="1"/>
            <p:nvPr/>
          </p:nvSpPr>
          <p:spPr>
            <a:xfrm>
              <a:off x="952820" y="1842968"/>
              <a:ext cx="641615" cy="307777"/>
            </a:xfrm>
            <a:prstGeom prst="rect">
              <a:avLst/>
            </a:prstGeom>
            <a:solidFill>
              <a:srgbClr val="E7C5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寶箱4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0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搜尋解答</a:t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3260589" y="892106"/>
            <a:ext cx="54532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求得陣列之後，我們需遍歷每個藏寶箱，來求得最高價值寶箱。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84" name="Google Shape;184;p20"/>
          <p:cNvGraphicFramePr/>
          <p:nvPr/>
        </p:nvGraphicFramePr>
        <p:xfrm>
          <a:off x="1868501" y="2251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{9DBD1AFD-2859-4D8B-B023-8C965165E940}</a:tableStyleId>
              </a:tblPr>
              <a:tblGrid>
                <a:gridCol w="870850"/>
                <a:gridCol w="870850"/>
                <a:gridCol w="870850"/>
                <a:gridCol w="870850"/>
                <a:gridCol w="870850"/>
                <a:gridCol w="870850"/>
                <a:gridCol w="870850"/>
              </a:tblGrid>
              <a:tr h="37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5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add[i]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-2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multi[i]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divi[i]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total</a:t>
                      </a:r>
                      <a:endParaRPr b="1"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</a:rPr>
                        <a:t>12</a:t>
                      </a:r>
                      <a:endParaRPr sz="18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20"/>
          <p:cNvSpPr/>
          <p:nvPr/>
        </p:nvSpPr>
        <p:spPr>
          <a:xfrm>
            <a:off x="3423066" y="1466168"/>
            <a:ext cx="4007224" cy="738664"/>
          </a:xfrm>
          <a:prstGeom prst="rect">
            <a:avLst/>
          </a:prstGeom>
          <a:solidFill>
            <a:srgbClr val="EFD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硬幣數(pre + add[i])：5 - 2 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每個硬幣價值(pre * multi[i] / divi[i])：2 * 2 / 1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總價值：12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6366206" y="4196920"/>
            <a:ext cx="607039" cy="25474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20"/>
          <p:cNvGrpSpPr/>
          <p:nvPr/>
        </p:nvGrpSpPr>
        <p:grpSpPr>
          <a:xfrm>
            <a:off x="2499704" y="1396223"/>
            <a:ext cx="825073" cy="825073"/>
            <a:chOff x="878380" y="1419275"/>
            <a:chExt cx="825073" cy="825073"/>
          </a:xfrm>
        </p:grpSpPr>
        <p:pic>
          <p:nvPicPr>
            <p:cNvPr id="188" name="Google Shape;188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8380" y="1419275"/>
              <a:ext cx="825073" cy="825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0"/>
            <p:cNvSpPr txBox="1"/>
            <p:nvPr/>
          </p:nvSpPr>
          <p:spPr>
            <a:xfrm>
              <a:off x="952820" y="1842968"/>
              <a:ext cx="641615" cy="307777"/>
            </a:xfrm>
            <a:prstGeom prst="rect">
              <a:avLst/>
            </a:prstGeom>
            <a:solidFill>
              <a:srgbClr val="E7C5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寶箱5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20"/>
          <p:cNvSpPr/>
          <p:nvPr/>
        </p:nvSpPr>
        <p:spPr>
          <a:xfrm>
            <a:off x="6454588" y="2235568"/>
            <a:ext cx="407254" cy="400055"/>
          </a:xfrm>
          <a:prstGeom prst="ellipse">
            <a:avLst/>
          </a:prstGeom>
          <a:noFill/>
          <a:ln cap="flat" cmpd="sng" w="25400">
            <a:solidFill>
              <a:srgbClr val="7251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6460992" y="3709616"/>
            <a:ext cx="407254" cy="400055"/>
          </a:xfrm>
          <a:prstGeom prst="ellipse">
            <a:avLst/>
          </a:prstGeom>
          <a:noFill/>
          <a:ln cap="flat" cmpd="sng" w="25400">
            <a:solidFill>
              <a:srgbClr val="7251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7531223" y="4237945"/>
            <a:ext cx="11133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511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725116"/>
                </a:solidFill>
                <a:latin typeface="Arial"/>
                <a:ea typeface="Arial"/>
                <a:cs typeface="Arial"/>
                <a:sym typeface="Arial"/>
              </a:rPr>
              <a:t>ANS : 5 12</a:t>
            </a:r>
            <a:endParaRPr b="1" i="0" sz="1400" u="none" cap="none" strike="noStrike">
              <a:solidFill>
                <a:srgbClr val="7251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1"/>
          <p:cNvGrpSpPr/>
          <p:nvPr/>
        </p:nvGrpSpPr>
        <p:grpSpPr>
          <a:xfrm>
            <a:off x="1751960" y="64456"/>
            <a:ext cx="3342555" cy="4822589"/>
            <a:chOff x="1751960" y="64456"/>
            <a:chExt cx="3342555" cy="4822589"/>
          </a:xfrm>
        </p:grpSpPr>
        <p:sp>
          <p:nvSpPr>
            <p:cNvPr id="198" name="Google Shape;198;p21"/>
            <p:cNvSpPr/>
            <p:nvPr/>
          </p:nvSpPr>
          <p:spPr>
            <a:xfrm>
              <a:off x="1751960" y="64456"/>
              <a:ext cx="3342555" cy="482258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9" name="Google Shape;199;p21"/>
            <p:cNvPicPr preferRelativeResize="0"/>
            <p:nvPr/>
          </p:nvPicPr>
          <p:blipFill rotWithShape="1">
            <a:blip r:embed="rId3">
              <a:alphaModFix/>
            </a:blip>
            <a:srcRect b="0" l="569" r="0" t="0"/>
            <a:stretch/>
          </p:blipFill>
          <p:spPr>
            <a:xfrm>
              <a:off x="1866936" y="64456"/>
              <a:ext cx="3227579" cy="3931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1"/>
            <p:cNvPicPr preferRelativeResize="0"/>
            <p:nvPr/>
          </p:nvPicPr>
          <p:blipFill rotWithShape="1">
            <a:blip r:embed="rId4">
              <a:alphaModFix/>
            </a:blip>
            <a:srcRect b="72420" l="782" r="3915" t="1047"/>
            <a:stretch/>
          </p:blipFill>
          <p:spPr>
            <a:xfrm>
              <a:off x="1866936" y="3506903"/>
              <a:ext cx="2759848" cy="944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1"/>
            <p:cNvPicPr preferRelativeResize="0"/>
            <p:nvPr/>
          </p:nvPicPr>
          <p:blipFill rotWithShape="1">
            <a:blip r:embed="rId4">
              <a:alphaModFix/>
            </a:blip>
            <a:srcRect b="1435" l="782" r="0" t="94615"/>
            <a:stretch/>
          </p:blipFill>
          <p:spPr>
            <a:xfrm>
              <a:off x="1866936" y="4720982"/>
              <a:ext cx="2923924" cy="1430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21"/>
          <p:cNvSpPr/>
          <p:nvPr/>
        </p:nvSpPr>
        <p:spPr>
          <a:xfrm>
            <a:off x="5449976" y="2299906"/>
            <a:ext cx="2610575" cy="24854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1"/>
          <p:cNvSpPr txBox="1"/>
          <p:nvPr>
            <p:ph type="title"/>
          </p:nvPr>
        </p:nvSpPr>
        <p:spPr>
          <a:xfrm>
            <a:off x="272941" y="788531"/>
            <a:ext cx="856612" cy="3345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4400"/>
              <a:t>參</a:t>
            </a:r>
            <a:br>
              <a:rPr lang="en-US" sz="4400"/>
            </a:br>
            <a:r>
              <a:rPr lang="en-US" sz="4400"/>
              <a:t>考</a:t>
            </a:r>
            <a:br>
              <a:rPr lang="en-US" sz="4400"/>
            </a:br>
            <a:r>
              <a:rPr lang="en-US" sz="4400"/>
              <a:t>解</a:t>
            </a:r>
            <a:br>
              <a:rPr lang="en-US" sz="4400"/>
            </a:br>
            <a:r>
              <a:rPr lang="en-US" sz="4400"/>
              <a:t>答</a:t>
            </a:r>
            <a:endParaRPr sz="4400"/>
          </a:p>
        </p:txBody>
      </p:sp>
      <p:sp>
        <p:nvSpPr>
          <p:cNvPr id="205" name="Google Shape;205;p21"/>
          <p:cNvSpPr/>
          <p:nvPr/>
        </p:nvSpPr>
        <p:spPr>
          <a:xfrm>
            <a:off x="2176292" y="4435179"/>
            <a:ext cx="2614567" cy="314721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4525896" y="268940"/>
            <a:ext cx="264964" cy="1467651"/>
          </a:xfrm>
          <a:prstGeom prst="rightBrace">
            <a:avLst>
              <a:gd fmla="val 28633" name="adj1"/>
              <a:gd fmla="val 50000" name="adj2"/>
            </a:avLst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4875521" y="741155"/>
            <a:ext cx="741644" cy="523220"/>
          </a:xfrm>
          <a:prstGeom prst="rect">
            <a:avLst/>
          </a:prstGeom>
          <a:solidFill>
            <a:srgbClr val="D1E0A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803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88031"/>
                </a:solidFill>
                <a:latin typeface="Arial"/>
                <a:ea typeface="Arial"/>
                <a:cs typeface="Arial"/>
                <a:sym typeface="Arial"/>
              </a:rPr>
              <a:t>定義、初始化</a:t>
            </a:r>
            <a:endParaRPr b="1" i="0" sz="1400" u="none" cap="none" strike="noStrike">
              <a:solidFill>
                <a:srgbClr val="6880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21"/>
          <p:cNvGrpSpPr/>
          <p:nvPr/>
        </p:nvGrpSpPr>
        <p:grpSpPr>
          <a:xfrm>
            <a:off x="5518848" y="2351315"/>
            <a:ext cx="2474260" cy="2374366"/>
            <a:chOff x="5518848" y="2351315"/>
            <a:chExt cx="2474260" cy="2374366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5518848" y="2351315"/>
              <a:ext cx="2474260" cy="2374366"/>
              <a:chOff x="5793761" y="1813432"/>
              <a:chExt cx="2474260" cy="2374366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5793761" y="1813432"/>
                <a:ext cx="2474260" cy="2374366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11" name="Google Shape;211;p21"/>
              <p:cNvPicPr preferRelativeResize="0"/>
              <p:nvPr/>
            </p:nvPicPr>
            <p:blipFill rotWithShape="1">
              <a:blip r:embed="rId4">
                <a:alphaModFix/>
              </a:blip>
              <a:srcRect b="5843" l="6971" r="2584" t="27399"/>
              <a:stretch/>
            </p:blipFill>
            <p:spPr>
              <a:xfrm>
                <a:off x="5793761" y="1890272"/>
                <a:ext cx="2474260" cy="22437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2" name="Google Shape;212;p21"/>
            <p:cNvSpPr/>
            <p:nvPr/>
          </p:nvSpPr>
          <p:spPr>
            <a:xfrm>
              <a:off x="6739895" y="3473407"/>
              <a:ext cx="129631" cy="1688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21"/>
          <p:cNvSpPr/>
          <p:nvPr/>
        </p:nvSpPr>
        <p:spPr>
          <a:xfrm>
            <a:off x="3917577" y="2720323"/>
            <a:ext cx="231802" cy="763528"/>
          </a:xfrm>
          <a:prstGeom prst="rightBrace">
            <a:avLst>
              <a:gd fmla="val 28633" name="adj1"/>
              <a:gd fmla="val 50000" name="adj2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3917577" y="3528640"/>
            <a:ext cx="231802" cy="763528"/>
          </a:xfrm>
          <a:prstGeom prst="rightBrace">
            <a:avLst>
              <a:gd fmla="val 28633" name="adj1"/>
              <a:gd fmla="val 50000" name="adj2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4216902" y="2945202"/>
            <a:ext cx="589244" cy="307777"/>
          </a:xfrm>
          <a:prstGeom prst="rect">
            <a:avLst/>
          </a:prstGeom>
          <a:solidFill>
            <a:srgbClr val="DFA2A2"/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27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加減</a:t>
            </a:r>
            <a:endParaRPr b="1" i="0" sz="1400" u="none" cap="none" strike="noStrike">
              <a:solidFill>
                <a:srgbClr val="702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4216902" y="3756515"/>
            <a:ext cx="589244" cy="307777"/>
          </a:xfrm>
          <a:prstGeom prst="rect">
            <a:avLst/>
          </a:prstGeom>
          <a:solidFill>
            <a:srgbClr val="DFA2A2"/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27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乘除</a:t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7382292" y="2428155"/>
            <a:ext cx="315411" cy="2075136"/>
          </a:xfrm>
          <a:prstGeom prst="rightBrace">
            <a:avLst>
              <a:gd fmla="val 28633" name="adj1"/>
              <a:gd fmla="val 50000" name="adj2"/>
            </a:avLst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7765146" y="3168758"/>
            <a:ext cx="1272987" cy="523220"/>
          </a:xfrm>
          <a:prstGeom prst="rect">
            <a:avLst/>
          </a:prstGeom>
          <a:solidFill>
            <a:srgbClr val="CFCBEC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2BB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5142BB"/>
                </a:solidFill>
                <a:latin typeface="Arial"/>
                <a:ea typeface="Arial"/>
                <a:cs typeface="Arial"/>
                <a:sym typeface="Arial"/>
              </a:rPr>
              <a:t>計算寶箱總價</a:t>
            </a:r>
            <a:endParaRPr b="1" i="0" sz="1400" u="none" cap="none" strike="noStrike">
              <a:solidFill>
                <a:srgbClr val="5142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2BB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5142BB"/>
                </a:solidFill>
                <a:latin typeface="Arial"/>
                <a:ea typeface="Arial"/>
                <a:cs typeface="Arial"/>
                <a:sym typeface="Arial"/>
              </a:rPr>
              <a:t>&amp;搜索最大值</a:t>
            </a:r>
            <a:endParaRPr b="1" i="0" sz="1400" u="none" cap="none" strike="noStrike">
              <a:solidFill>
                <a:srgbClr val="5142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21"/>
          <p:cNvCxnSpPr>
            <a:stCxn id="205" idx="3"/>
            <a:endCxn id="202" idx="1"/>
          </p:cNvCxnSpPr>
          <p:nvPr/>
        </p:nvCxnSpPr>
        <p:spPr>
          <a:xfrm flipH="1" rot="10800000">
            <a:off x="4790859" y="3542539"/>
            <a:ext cx="659100" cy="1050000"/>
          </a:xfrm>
          <a:prstGeom prst="bentConnector3">
            <a:avLst>
              <a:gd fmla="val 31348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492194" y="1460701"/>
            <a:ext cx="681272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探險隊在一座廢墟中找到了傳說中的藏寶箱，當他們正要取走寶藏時，出現了傳說中的海盜幽靈，幽靈決定要和探險隊的成員玩一個遊戲。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遊戲的規則如下，幽靈會先變出</a:t>
            </a:r>
            <a:r>
              <a:rPr b="1" i="0" lang="en-US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N個空的藏寶箱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，並進行以下兩種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操作M次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 在連續的數個藏寶箱內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放入X枚硬幣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 使連續的數個藏寶箱內的硬幣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價值變為X倍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包括事後放入的硬幣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當幽靈完成所有操作後，探險隊可以挑選一個寶箱帶走。請你幫探險隊找出價值最高的寶箱，若有數個寶箱價值相等，請輸出編號最小者。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1659279" y="812791"/>
            <a:ext cx="6642851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每筆測試資料為M＋1列，第一列有兩個正整數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N、M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（1 ≤ N、M ≤ 10</a:t>
            </a:r>
            <a:r>
              <a:rPr b="0" baseline="30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），代表有N個空寶箱，編號為1至N，以及M個操作。緊接著M列，每列都有四個正整數P、Q、R、S（1 ≤ P、Q ≤ N），R只有兩種值1或2，</a:t>
            </a:r>
            <a:r>
              <a:rPr b="1" i="0" lang="en-US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當R為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時，</a:t>
            </a:r>
            <a:r>
              <a:rPr b="0" i="0" lang="en-US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代表幽靈</a:t>
            </a:r>
            <a:r>
              <a:rPr b="1" i="0" lang="en-US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在第P至Q個藏寶箱內放入了S枚硬幣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當R為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時，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代表幽靈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使第P至Q個藏寶箱的硬幣價值變為S倍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，一個寶箱的價值不會超過20億。</a:t>
            </a: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1659279" y="2773126"/>
            <a:ext cx="3350711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對每筆資料請輸出一列共兩個數字，為最高價值寶箱的編號以及其價值。</a:t>
            </a:r>
            <a:endParaRPr/>
          </a:p>
        </p:txBody>
      </p:sp>
      <p:graphicFrame>
        <p:nvGraphicFramePr>
          <p:cNvPr id="57" name="Google Shape;57;p9"/>
          <p:cNvGraphicFramePr/>
          <p:nvPr/>
        </p:nvGraphicFramePr>
        <p:xfrm>
          <a:off x="5257735" y="285602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{137529A2-361A-4593-83E1-0ADA1B7392DD}</a:tableStyleId>
              </a:tblPr>
              <a:tblGrid>
                <a:gridCol w="1368050"/>
                <a:gridCol w="1342550"/>
              </a:tblGrid>
              <a:tr h="94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5 4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3 5 2 2</a:t>
                      </a:r>
                      <a:endParaRPr b="0" i="0"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1 4 1 2</a:t>
                      </a:r>
                      <a:endParaRPr b="0" i="0" sz="1400" u="none" cap="none" strike="noStrike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5 5 2 2</a:t>
                      </a:r>
                      <a:endParaRPr b="0" i="0"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2 5 1 3</a:t>
                      </a:r>
                      <a:endParaRPr sz="1800" u="none" cap="none" strike="noStrike">
                        <a:solidFill>
                          <a:srgbClr val="00B05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5 12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" name="Google Shape;63;p10"/>
          <p:cNvSpPr txBox="1"/>
          <p:nvPr>
            <p:ph idx="1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重點一</a:t>
            </a:r>
            <a:r>
              <a:rPr b="1" i="0" lang="en-US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Greedy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重點二</a:t>
            </a:r>
            <a:endParaRPr b="1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icrosoft JhengHei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b="0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搜尋解答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4533579" y="4224837"/>
            <a:ext cx="40847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6083" y="1244028"/>
            <a:ext cx="2636397" cy="263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3680652" y="2189950"/>
            <a:ext cx="714615" cy="2305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Greedy</a:t>
            </a:r>
            <a:endParaRPr sz="2400"/>
          </a:p>
        </p:txBody>
      </p:sp>
      <p:sp>
        <p:nvSpPr>
          <p:cNvPr id="74" name="Google Shape;74;p11"/>
          <p:cNvSpPr txBox="1"/>
          <p:nvPr/>
        </p:nvSpPr>
        <p:spPr>
          <a:xfrm>
            <a:off x="1778303" y="1419275"/>
            <a:ext cx="651276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（一）使用三個陣列add, multi, divi來記錄當前寶箱所需進行的操作。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（二）若完全記錄每筆操作，則時間複雜度為O(NxM)，會超時。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729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rgbClr val="2427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（三）我們只需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紀錄「變化」，意即紀錄每個操作的開始時間以及結束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時間即可。如1 4 1 2，則只需將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add[1]+2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，並將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add[5]-2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即可。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75" name="Google Shape;75;p11"/>
          <p:cNvGraphicFramePr/>
          <p:nvPr/>
        </p:nvGraphicFramePr>
        <p:xfrm>
          <a:off x="1986687" y="26470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{9DBD1AFD-2859-4D8B-B023-8C965165E940}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add[i]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-2</a:t>
                      </a:r>
                      <a:endParaRPr sz="16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multi[i]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divi[i]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76" name="Google Shape;76;p11"/>
          <p:cNvSpPr txBox="1"/>
          <p:nvPr/>
        </p:nvSpPr>
        <p:spPr>
          <a:xfrm>
            <a:off x="2996772" y="2380616"/>
            <a:ext cx="205932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在1~4的寶箱都放入2枚硬幣</a:t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1406701" y="3080911"/>
            <a:ext cx="5799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792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AB7921"/>
                </a:solidFill>
                <a:latin typeface="Arial"/>
                <a:ea typeface="Arial"/>
                <a:cs typeface="Arial"/>
                <a:sym typeface="Arial"/>
              </a:rPr>
              <a:t>加減</a:t>
            </a:r>
            <a:endParaRPr b="0" i="0" sz="1400" u="none" cap="none" strike="noStrike">
              <a:solidFill>
                <a:srgbClr val="AB79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1488310" y="3446170"/>
            <a:ext cx="5799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792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AB7921"/>
                </a:solidFill>
                <a:latin typeface="Arial"/>
                <a:ea typeface="Arial"/>
                <a:cs typeface="Arial"/>
                <a:sym typeface="Arial"/>
              </a:rPr>
              <a:t>乘</a:t>
            </a:r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1488310" y="3811429"/>
            <a:ext cx="5799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792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AB7921"/>
                </a:solidFill>
                <a:latin typeface="Arial"/>
                <a:ea typeface="Arial"/>
                <a:cs typeface="Arial"/>
                <a:sym typeface="Arial"/>
              </a:rPr>
              <a:t>除</a:t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3150454" y="3446170"/>
            <a:ext cx="4710312" cy="618684"/>
          </a:xfrm>
          <a:prstGeom prst="rect">
            <a:avLst/>
          </a:prstGeom>
          <a:noFill/>
          <a:ln cap="flat" cmpd="sng" w="25400">
            <a:solidFill>
              <a:srgbClr val="AB79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 txBox="1"/>
          <p:nvPr/>
        </p:nvSpPr>
        <p:spPr>
          <a:xfrm>
            <a:off x="7345934" y="4196359"/>
            <a:ext cx="11910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792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AB7921"/>
                </a:solidFill>
                <a:latin typeface="Arial"/>
                <a:ea typeface="Arial"/>
                <a:cs typeface="Arial"/>
                <a:sym typeface="Arial"/>
              </a:rPr>
              <a:t>先初始為1</a:t>
            </a:r>
            <a:endParaRPr b="1" i="0" sz="1600" u="none" cap="none" strike="noStrike">
              <a:solidFill>
                <a:srgbClr val="AB79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11"/>
          <p:cNvCxnSpPr>
            <a:stCxn id="80" idx="2"/>
            <a:endCxn id="81" idx="1"/>
          </p:cNvCxnSpPr>
          <p:nvPr/>
        </p:nvCxnSpPr>
        <p:spPr>
          <a:xfrm flipH="1" rot="-5400000">
            <a:off x="6275260" y="3295204"/>
            <a:ext cx="300900" cy="1840200"/>
          </a:xfrm>
          <a:prstGeom prst="bentConnector2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83" name="Google Shape;83;p11"/>
          <p:cNvSpPr/>
          <p:nvPr/>
        </p:nvSpPr>
        <p:spPr>
          <a:xfrm>
            <a:off x="3327187" y="3027123"/>
            <a:ext cx="353465" cy="365259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7384345" y="3012141"/>
            <a:ext cx="407254" cy="361150"/>
          </a:xfrm>
          <a:prstGeom prst="ellipse">
            <a:avLst/>
          </a:prstGeom>
          <a:noFill/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3119718" y="1419275"/>
            <a:ext cx="729983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Greedy</a:t>
            </a:r>
            <a:endParaRPr sz="2400"/>
          </a:p>
        </p:txBody>
      </p:sp>
      <p:sp>
        <p:nvSpPr>
          <p:cNvPr id="92" name="Google Shape;92;p12"/>
          <p:cNvSpPr txBox="1"/>
          <p:nvPr/>
        </p:nvSpPr>
        <p:spPr>
          <a:xfrm>
            <a:off x="1778303" y="1419275"/>
            <a:ext cx="65127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範例測資 1 ： 3 5 2 2</a:t>
            </a:r>
            <a:endParaRPr/>
          </a:p>
        </p:txBody>
      </p:sp>
      <p:graphicFrame>
        <p:nvGraphicFramePr>
          <p:cNvPr id="93" name="Google Shape;93;p12"/>
          <p:cNvGraphicFramePr/>
          <p:nvPr/>
        </p:nvGraphicFramePr>
        <p:xfrm>
          <a:off x="1931835" y="22574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{9DBD1AFD-2859-4D8B-B023-8C965165E940}</a:tableStyleId>
              </a:tblPr>
              <a:tblGrid>
                <a:gridCol w="870850"/>
                <a:gridCol w="870850"/>
                <a:gridCol w="870850"/>
                <a:gridCol w="870850"/>
                <a:gridCol w="870850"/>
                <a:gridCol w="870850"/>
                <a:gridCol w="8708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add[i]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multi[i]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divi[i]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94" name="Google Shape;94;p12"/>
          <p:cNvSpPr txBox="1"/>
          <p:nvPr/>
        </p:nvSpPr>
        <p:spPr>
          <a:xfrm>
            <a:off x="3811832" y="1461448"/>
            <a:ext cx="275856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把3~5的寶箱中的硬幣都變2倍</a:t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4771785" y="3012141"/>
            <a:ext cx="407254" cy="361150"/>
          </a:xfrm>
          <a:prstGeom prst="ellipse">
            <a:avLst/>
          </a:prstGeom>
          <a:noFill/>
          <a:ln cap="flat" cmpd="sng" w="25400">
            <a:solidFill>
              <a:srgbClr val="AB79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7390760" y="3373291"/>
            <a:ext cx="407254" cy="361150"/>
          </a:xfrm>
          <a:prstGeom prst="ellipse">
            <a:avLst/>
          </a:prstGeom>
          <a:noFill/>
          <a:ln cap="flat" cmpd="sng" w="25400">
            <a:solidFill>
              <a:srgbClr val="AB79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5400000">
            <a:off x="5693868" y="2744819"/>
            <a:ext cx="284308" cy="2481942"/>
          </a:xfrm>
          <a:prstGeom prst="rightBrace">
            <a:avLst>
              <a:gd fmla="val 43468" name="adj1"/>
              <a:gd fmla="val 50000" name="adj2"/>
            </a:avLst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5263563" y="4206600"/>
            <a:ext cx="15291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792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AB7921"/>
                </a:solidFill>
                <a:latin typeface="Arial"/>
                <a:ea typeface="Arial"/>
                <a:cs typeface="Arial"/>
                <a:sym typeface="Arial"/>
              </a:rPr>
              <a:t>在3~5乘以2</a:t>
            </a:r>
            <a:endParaRPr b="1" i="0" sz="1400" u="none" cap="none" strike="noStrike">
              <a:solidFill>
                <a:srgbClr val="AB79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6914350" y="4206600"/>
            <a:ext cx="13600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792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AB7921"/>
                </a:solidFill>
                <a:latin typeface="Arial"/>
                <a:ea typeface="Arial"/>
                <a:cs typeface="Arial"/>
                <a:sym typeface="Arial"/>
              </a:rPr>
              <a:t>到6時除回來</a:t>
            </a:r>
            <a:endParaRPr/>
          </a:p>
        </p:txBody>
      </p:sp>
      <p:cxnSp>
        <p:nvCxnSpPr>
          <p:cNvPr id="100" name="Google Shape;100;p12"/>
          <p:cNvCxnSpPr>
            <a:stCxn id="96" idx="4"/>
            <a:endCxn id="99" idx="0"/>
          </p:cNvCxnSpPr>
          <p:nvPr/>
        </p:nvCxnSpPr>
        <p:spPr>
          <a:xfrm>
            <a:off x="7594387" y="3734441"/>
            <a:ext cx="0" cy="4722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Greedy</a:t>
            </a:r>
            <a:endParaRPr sz="2400"/>
          </a:p>
        </p:txBody>
      </p:sp>
      <p:sp>
        <p:nvSpPr>
          <p:cNvPr id="107" name="Google Shape;107;p13"/>
          <p:cNvSpPr txBox="1"/>
          <p:nvPr/>
        </p:nvSpPr>
        <p:spPr>
          <a:xfrm>
            <a:off x="1778303" y="1419275"/>
            <a:ext cx="65127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範例測資 1 ： 1 4 1 2</a:t>
            </a:r>
            <a:endParaRPr/>
          </a:p>
        </p:txBody>
      </p:sp>
      <p:graphicFrame>
        <p:nvGraphicFramePr>
          <p:cNvPr id="108" name="Google Shape;108;p13"/>
          <p:cNvGraphicFramePr/>
          <p:nvPr/>
        </p:nvGraphicFramePr>
        <p:xfrm>
          <a:off x="1986687" y="2242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{9DBD1AFD-2859-4D8B-B023-8C965165E940}</a:tableStyleId>
              </a:tblPr>
              <a:tblGrid>
                <a:gridCol w="870850"/>
                <a:gridCol w="870850"/>
                <a:gridCol w="870850"/>
                <a:gridCol w="870850"/>
                <a:gridCol w="870850"/>
                <a:gridCol w="870850"/>
                <a:gridCol w="8708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add[i]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multi[i]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divi[i]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4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Greedy</a:t>
            </a:r>
            <a:endParaRPr sz="2400"/>
          </a:p>
        </p:txBody>
      </p:sp>
      <p:sp>
        <p:nvSpPr>
          <p:cNvPr id="115" name="Google Shape;115;p14"/>
          <p:cNvSpPr txBox="1"/>
          <p:nvPr/>
        </p:nvSpPr>
        <p:spPr>
          <a:xfrm>
            <a:off x="1778303" y="1419275"/>
            <a:ext cx="65127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範例測資 1 ： 5 5 2 2</a:t>
            </a:r>
            <a:endParaRPr/>
          </a:p>
        </p:txBody>
      </p:sp>
      <p:graphicFrame>
        <p:nvGraphicFramePr>
          <p:cNvPr id="116" name="Google Shape;116;p14"/>
          <p:cNvGraphicFramePr/>
          <p:nvPr/>
        </p:nvGraphicFramePr>
        <p:xfrm>
          <a:off x="1986687" y="22344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{9DBD1AFD-2859-4D8B-B023-8C965165E940}</a:tableStyleId>
              </a:tblPr>
              <a:tblGrid>
                <a:gridCol w="870850"/>
                <a:gridCol w="870850"/>
                <a:gridCol w="870850"/>
                <a:gridCol w="870850"/>
                <a:gridCol w="870850"/>
                <a:gridCol w="870850"/>
                <a:gridCol w="8708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add[i]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multi[i]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divi[i]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Greedy</a:t>
            </a:r>
            <a:endParaRPr sz="2400"/>
          </a:p>
        </p:txBody>
      </p:sp>
      <p:sp>
        <p:nvSpPr>
          <p:cNvPr id="123" name="Google Shape;123;p15"/>
          <p:cNvSpPr txBox="1"/>
          <p:nvPr/>
        </p:nvSpPr>
        <p:spPr>
          <a:xfrm>
            <a:off x="1778303" y="1419275"/>
            <a:ext cx="65127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範例測資 1 ： 2 5 1 3</a:t>
            </a:r>
            <a:endParaRPr/>
          </a:p>
        </p:txBody>
      </p:sp>
      <p:graphicFrame>
        <p:nvGraphicFramePr>
          <p:cNvPr id="124" name="Google Shape;124;p15"/>
          <p:cNvGraphicFramePr/>
          <p:nvPr/>
        </p:nvGraphicFramePr>
        <p:xfrm>
          <a:off x="1986687" y="2242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{9DBD1AFD-2859-4D8B-B023-8C965165E940}</a:tableStyleId>
              </a:tblPr>
              <a:tblGrid>
                <a:gridCol w="870850"/>
                <a:gridCol w="870850"/>
                <a:gridCol w="870850"/>
                <a:gridCol w="870850"/>
                <a:gridCol w="870850"/>
                <a:gridCol w="870850"/>
                <a:gridCol w="8708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add[i]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-2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</a:rPr>
                        <a:t>-3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multi[i]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divi[i]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