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Tino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A84DFD-FFD2-46A1-AE46-47A5A6179A85}">
  <a:tblStyle styleId="{CFA84DFD-FFD2-46A1-AE46-47A5A6179A8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inos-bold.fntdata"/><Relationship Id="rId14" Type="http://schemas.openxmlformats.org/officeDocument/2006/relationships/font" Target="fonts/Tinos-regular.fntdata"/><Relationship Id="rId17" Type="http://schemas.openxmlformats.org/officeDocument/2006/relationships/font" Target="fonts/Tinos-boldItalic.fntdata"/><Relationship Id="rId16" Type="http://schemas.openxmlformats.org/officeDocument/2006/relationships/font" Target="fonts/Tino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各重點封面">
  <p:cSld name="各重點封面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84386" y="1162465"/>
            <a:ext cx="3514388" cy="278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74635" y="2221800"/>
            <a:ext cx="221642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純文字">
  <p:cSld name="講解純文字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664750" y="1466454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56175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990038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556175" y="766554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程式碼">
  <p:cSld name="講解程式碼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534689" y="1453284"/>
            <a:ext cx="6774424" cy="29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1">
  <p:cSld name="講解版面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920700" y="1579908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1556175" y="1579907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2">
  <p:cSld name="講解版面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594325" y="1609725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990038" y="160972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3781" y="592690"/>
            <a:ext cx="692508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 b="1" i="0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hyperlink" Target="http://www.flaticon.com/?fbclid=IwAR3_xJEOVQxO0E7epvyDoEvq_sdyU6Zh-l8-UlNq7ydRGfbnTuC3gv_s4do" TargetMode="External"/><Relationship Id="rId5" Type="http://schemas.openxmlformats.org/officeDocument/2006/relationships/hyperlink" Target="http://www.flaticon.com/?fbclid=IwAR3_xJEOVQxO0E7epvyDoEvq_sdyU6Zh-l8-UlNq7ydRGfbnTuC3gv_s4do" TargetMode="External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://www.flaticon.com/?fbclid=IwAR3_xJEOVQxO0E7epvyDoEvq_sdyU6Zh-l8-UlNq7ydRGfbnTuC3gv_s4d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4294967295" type="ctrTitle"/>
          </p:nvPr>
        </p:nvSpPr>
        <p:spPr>
          <a:xfrm>
            <a:off x="1552698" y="1951876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b="1" i="0" lang="en-US" sz="6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解題-道路鋪設</a:t>
            </a:r>
            <a:endParaRPr b="0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495682" y="4135190"/>
            <a:ext cx="40046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good-ware from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1398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600200" y="1554952"/>
            <a:ext cx="6618514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給你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一條長度為L的道路和長度為1 ~ L的磁磚各無限個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，問</a:t>
            </a: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將道路用磁磚鋪滿共有幾種鋪法？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以長度3為例，總共有3、1+2、2+1、1+1+1四種鋪法。</a:t>
            </a:r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6530" y="3359648"/>
            <a:ext cx="961571" cy="96157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4941995" y="4232543"/>
            <a:ext cx="42020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pixel-buddha from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5035552" y="4091171"/>
            <a:ext cx="42020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Prosymbols from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19441" y="2926608"/>
            <a:ext cx="1289008" cy="128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1659279" y="812791"/>
            <a:ext cx="664285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第一列有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一個正整數T（1 ≤ N ≤ 10</a:t>
            </a:r>
            <a:r>
              <a:rPr b="1" baseline="30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，代表有</a:t>
            </a: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T條路要鋪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接著T列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為各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道路長度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，每列有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一個正整數L（1 ≤ L ≤ 10</a:t>
            </a:r>
            <a:r>
              <a:rPr b="1" baseline="30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，為</a:t>
            </a: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道路的長度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1659278" y="2125474"/>
            <a:ext cx="651589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對每筆資料請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輸出T列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，每列皆有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一個正整數，為鋪法總數除以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baseline="3000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＋7 後的餘數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graphicFrame>
        <p:nvGraphicFramePr>
          <p:cNvPr id="61" name="Google Shape;61;p9"/>
          <p:cNvGraphicFramePr/>
          <p:nvPr/>
        </p:nvGraphicFramePr>
        <p:xfrm>
          <a:off x="5464563" y="320436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{CFA84DFD-FFD2-46A1-AE46-47A5A6179A85}</a:tableStyleId>
              </a:tblPr>
              <a:tblGrid>
                <a:gridCol w="1368050"/>
                <a:gridCol w="1342550"/>
              </a:tblGrid>
              <a:tr h="94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50000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509082729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0795" y="3203722"/>
            <a:ext cx="942409" cy="94240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4941995" y="535792"/>
            <a:ext cx="42020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Roundicons from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9" name="Google Shape;69;p10"/>
          <p:cNvSpPr txBox="1"/>
          <p:nvPr>
            <p:ph idx="1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重點一</a:t>
            </a:r>
            <a:r>
              <a:rPr b="1" i="0" lang="en-US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endParaRPr b="1" i="0" sz="2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1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排列組合</a:t>
            </a:r>
            <a:endParaRPr b="1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重點二</a:t>
            </a:r>
            <a:endParaRPr b="1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icrosoft JhengHei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b="1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快速冪取模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4533579" y="4224837"/>
            <a:ext cx="40847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smalllikeart from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2734" y="1388094"/>
            <a:ext cx="2367311" cy="236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排列組合</a:t>
            </a:r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1778303" y="1419275"/>
            <a:ext cx="6512769" cy="785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每個格子和格子間皆可決定要不要連起來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🡪 </a:t>
            </a:r>
            <a:r>
              <a:rPr b="1" i="1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個格子共有 </a:t>
            </a:r>
            <a:r>
              <a:rPr b="1" i="1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－1個間隔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，因此鋪法共有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baseline="30000" i="1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</a:t>
            </a:r>
            <a:r>
              <a:rPr b="1" baseline="30000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－1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種。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0" name="Google Shape;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0739" y="2430689"/>
            <a:ext cx="2447672" cy="1807512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1"/>
          <p:cNvSpPr txBox="1"/>
          <p:nvPr/>
        </p:nvSpPr>
        <p:spPr>
          <a:xfrm>
            <a:off x="6420924" y="2430689"/>
            <a:ext cx="1775694" cy="1815882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因此會有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8288" lvl="0" marL="2682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AutoNum type="arabicPeriod"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(123)</a:t>
            </a:r>
            <a:endParaRPr/>
          </a:p>
          <a:p>
            <a:pPr indent="-268288" lvl="0" marL="2682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AutoNum type="arabicPeriod"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(12) (3)</a:t>
            </a:r>
            <a:endParaRPr/>
          </a:p>
          <a:p>
            <a:pPr indent="-268288" lvl="0" marL="2682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AutoNum type="arabicPeriod"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(23)</a:t>
            </a:r>
            <a:endParaRPr/>
          </a:p>
          <a:p>
            <a:pPr indent="-268288" lvl="0" marL="2682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AutoNum type="arabicPeriod"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(2) (3)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🡪 共 4 種情況</a:t>
            </a:r>
            <a:endParaRPr b="1" i="0" sz="1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1778303" y="2310140"/>
            <a:ext cx="1870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範例： N =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1944560" y="2555288"/>
            <a:ext cx="1870146" cy="69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 代表連接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 代表不連接</a:t>
            </a:r>
            <a:endParaRPr b="1" i="0" sz="1400" u="none" cap="none" strike="noStrike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快速冪取模</a:t>
            </a: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1692947" y="1419275"/>
            <a:ext cx="648002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因</a:t>
            </a:r>
            <a:r>
              <a:rPr b="0" i="0" lang="en-US" sz="16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路長最長為10</a:t>
            </a:r>
            <a:r>
              <a:rPr b="0" baseline="30000" i="0" lang="en-US" sz="16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b="0" i="0" lang="en-US" sz="16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，因此無法使用O(N)的方式慢慢求解</a:t>
            </a:r>
            <a:r>
              <a:rPr b="1" i="0" lang="en-US" sz="16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1600" u="sng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🡪"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必須使用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快速冪遞迴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求解，時間複雜度為O(log N)。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快速冪遞迴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將情況分成2種：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icrosoft JhengHei"/>
              <a:buAutoNum type="arabicParenBoth"/>
            </a:pPr>
            <a:r>
              <a:rPr b="1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次方為</a:t>
            </a:r>
            <a:r>
              <a:rPr b="1" i="0" lang="en-US" sz="1600" u="sng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奇數</a:t>
            </a:r>
            <a:r>
              <a:rPr b="1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，如3</a:t>
            </a:r>
            <a:r>
              <a:rPr b="1" baseline="30000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 </a:t>
            </a:r>
            <a:r>
              <a:rPr b="1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mod 6：</a:t>
            </a:r>
            <a:endParaRPr b="1" baseline="30000" i="0" sz="1600" u="none" cap="none" strike="noStrik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🡪 則可將式子改寫為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b="1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b="1" baseline="30000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mod 6) x (</a:t>
            </a:r>
            <a:r>
              <a:rPr b="1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b="1" baseline="30000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mod 6) mod 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 次方為</a:t>
            </a:r>
            <a:r>
              <a:rPr b="1" i="0" lang="en-US" sz="1600" u="sng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偶數</a:t>
            </a: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，如3</a:t>
            </a:r>
            <a:r>
              <a:rPr b="1" baseline="30000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 </a:t>
            </a: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mod 6：</a:t>
            </a:r>
            <a:endParaRPr b="1" i="0" sz="1600" u="none" cap="none" strike="noStrike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🡪 則可將式子改寫為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(</a:t>
            </a: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b="1" baseline="30000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mod 6) x (</a:t>
            </a: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b="1" baseline="30000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mod 6) mod 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快速冪取模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1682062" y="1419275"/>
            <a:ext cx="666285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icrosoft JhengHei"/>
              <a:buAutoNum type="arabicParenBoth"/>
            </a:pPr>
            <a:r>
              <a:rPr b="1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次方為奇數，如2</a:t>
            </a:r>
            <a:r>
              <a:rPr b="1" baseline="30000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 </a:t>
            </a:r>
            <a:r>
              <a:rPr b="1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mod 6：</a:t>
            </a:r>
            <a:endParaRPr b="1" baseline="30000" i="0" sz="1600" u="none" cap="none" strike="noStrik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🡪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則可將式子改寫為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</a:t>
            </a:r>
            <a:r>
              <a:rPr b="1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baseline="30000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mod 6) x (</a:t>
            </a:r>
            <a:r>
              <a:rPr b="1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baseline="30000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mod 6) mod 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 次方為偶數，如2</a:t>
            </a:r>
            <a:r>
              <a:rPr b="1" baseline="30000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 </a:t>
            </a: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mod 6：</a:t>
            </a:r>
            <a:endParaRPr b="1" i="0" sz="1600" u="none" cap="none" strike="noStrike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🡪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則可將式子改寫為 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baseline="30000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mod 6) x (</a:t>
            </a: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baseline="30000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mod 6) mod 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356" y="2556987"/>
            <a:ext cx="2676216" cy="173192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9395" y="2549557"/>
            <a:ext cx="2772812" cy="1749988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4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範例程式</a:t>
            </a:r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9460" y="1618069"/>
            <a:ext cx="3165115" cy="216176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4197" y="1618069"/>
            <a:ext cx="3301217" cy="216176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