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Tino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DC4E5B-DECE-4125-A100-FF478AD829B1}">
  <a:tblStyle styleId="{33DC4E5B-DECE-4125-A100-FF478AD829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bold.fntdata"/><Relationship Id="rId14" Type="http://schemas.openxmlformats.org/officeDocument/2006/relationships/font" Target="fonts/Tinos-regular.fntdata"/><Relationship Id="rId17" Type="http://schemas.openxmlformats.org/officeDocument/2006/relationships/font" Target="fonts/Tinos-boldItalic.fntdata"/><Relationship Id="rId16" Type="http://schemas.openxmlformats.org/officeDocument/2006/relationships/font" Target="fonts/Tino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60382" y="207917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解題-免費停車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898454" y="4224837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617" y="1119468"/>
            <a:ext cx="2533329" cy="253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179355" y="959048"/>
            <a:ext cx="576830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　　小花年輕時總是開車上班，深深了解停車位一位難求、停車場又十分昂貴的民間疾苦。他現在退休租了一塊地當起停車場主人，為了體諒年輕人賺錢不易，決定每個禮拜選幾天抽出免停車費的車位回饋社會。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他的抽法如下：</a:t>
            </a:r>
            <a:r>
              <a:rPr b="0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先選出一個區間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，再由此區間中</a:t>
            </a: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剔除可以被某個數字整除的車位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，剩下的即為免費車位。為了搶到免費的停車位，請你寫一支程式迅速地找出免費車位號碼。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659279" y="799029"/>
            <a:ext cx="664285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第一行輸入一個正整數</a:t>
            </a:r>
            <a:r>
              <a:rPr b="0" i="1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7)，表示這個禮拜要選擇幾天放送優惠；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接下來的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行每行輸入3個整數</a:t>
            </a:r>
            <a:r>
              <a:rPr b="0" i="1" lang="zh-TW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zh-TW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1" lang="zh-TW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zh-TW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1" lang="zh-TW" sz="16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(0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500，1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1659279" y="1691581"/>
            <a:ext cx="664285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共輸出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行，對於每一天的資料輸出一行符合「</a:t>
            </a: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大於</a:t>
            </a:r>
            <a:r>
              <a:rPr b="0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、小於</a:t>
            </a:r>
            <a:r>
              <a:rPr b="0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、且不被</a:t>
            </a:r>
            <a:r>
              <a:rPr b="0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整除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」的所有車位號碼，以空白區隔，若無符合之車位則輸出「No free parking spaces.」。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3198529" y="289763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{33DC4E5B-DECE-4125-A100-FF478AD829B1}</a:tableStyleId>
              </a:tblPr>
              <a:tblGrid>
                <a:gridCol w="1076300"/>
                <a:gridCol w="2659375"/>
              </a:tblGrid>
              <a:tr h="95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5 10 </a:t>
                      </a:r>
                      <a:r>
                        <a:rPr b="0" i="0" lang="zh-TW" sz="1400" u="none" cap="none" strike="noStrike">
                          <a:solidFill>
                            <a:srgbClr val="AB79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6 20 </a:t>
                      </a:r>
                      <a:r>
                        <a:rPr b="0" i="0" lang="zh-TW" sz="1400" u="none" cap="none" strike="noStrike">
                          <a:solidFill>
                            <a:srgbClr val="AB79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100 107 </a:t>
                      </a:r>
                      <a:r>
                        <a:rPr b="0" i="0" lang="zh-TW" sz="1400" u="none" cap="none" strike="noStrike">
                          <a:solidFill>
                            <a:srgbClr val="AB79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i="0" sz="1400" u="none" cap="none" strike="noStrike">
                        <a:solidFill>
                          <a:srgbClr val="AB79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49 50 </a:t>
                      </a:r>
                      <a:r>
                        <a:rPr b="0" i="0" lang="zh-TW" sz="1400" u="none" cap="none" strike="noStrike">
                          <a:solidFill>
                            <a:srgbClr val="AB79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20 100 </a:t>
                      </a:r>
                      <a:r>
                        <a:rPr b="0" i="0" lang="zh-TW" sz="1400" u="none" cap="none" strike="noStrike">
                          <a:solidFill>
                            <a:srgbClr val="AB79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8 9 10 11 12 13 15 16 17 18 19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101 102 103 104 106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free parking spaces.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free parking spaces	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迴圈讀取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優惠車位判斷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280" y="1248282"/>
            <a:ext cx="2614613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/>
          <p:nvPr/>
        </p:nvSpPr>
        <p:spPr>
          <a:xfrm>
            <a:off x="4893956" y="4217217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迴圈讀取</a:t>
            </a:r>
            <a:endParaRPr/>
          </a:p>
        </p:txBody>
      </p:sp>
      <p:grpSp>
        <p:nvGrpSpPr>
          <p:cNvPr id="73" name="Google Shape;73;p11"/>
          <p:cNvGrpSpPr/>
          <p:nvPr/>
        </p:nvGrpSpPr>
        <p:grpSpPr>
          <a:xfrm>
            <a:off x="1684020" y="1584960"/>
            <a:ext cx="3893820" cy="2720340"/>
            <a:chOff x="2026920" y="1485900"/>
            <a:chExt cx="3893820" cy="2720340"/>
          </a:xfrm>
        </p:grpSpPr>
        <p:sp>
          <p:nvSpPr>
            <p:cNvPr id="74" name="Google Shape;74;p11"/>
            <p:cNvSpPr/>
            <p:nvPr/>
          </p:nvSpPr>
          <p:spPr>
            <a:xfrm>
              <a:off x="2026920" y="1485900"/>
              <a:ext cx="3893820" cy="2720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11"/>
            <p:cNvPicPr preferRelativeResize="0"/>
            <p:nvPr/>
          </p:nvPicPr>
          <p:blipFill rotWithShape="1">
            <a:blip r:embed="rId3">
              <a:alphaModFix/>
            </a:blip>
            <a:srcRect b="48520" l="5443" r="40262" t="15393"/>
            <a:stretch/>
          </p:blipFill>
          <p:spPr>
            <a:xfrm>
              <a:off x="2125980" y="1584960"/>
              <a:ext cx="3616960" cy="146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1"/>
            <p:cNvPicPr preferRelativeResize="0"/>
            <p:nvPr/>
          </p:nvPicPr>
          <p:blipFill rotWithShape="1">
            <a:blip r:embed="rId3">
              <a:alphaModFix/>
            </a:blip>
            <a:srcRect b="6111" l="5190" r="89634" t="88981"/>
            <a:stretch/>
          </p:blipFill>
          <p:spPr>
            <a:xfrm>
              <a:off x="2125980" y="3954780"/>
              <a:ext cx="382848" cy="220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1"/>
            <p:cNvSpPr txBox="1"/>
            <p:nvPr/>
          </p:nvSpPr>
          <p:spPr>
            <a:xfrm>
              <a:off x="2621280" y="3114625"/>
              <a:ext cx="11582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zh-TW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11"/>
            <p:cNvPicPr preferRelativeResize="0"/>
            <p:nvPr/>
          </p:nvPicPr>
          <p:blipFill rotWithShape="1">
            <a:blip r:embed="rId4">
              <a:alphaModFix/>
            </a:blip>
            <a:srcRect b="47156" l="5708" r="37525" t="15045"/>
            <a:stretch/>
          </p:blipFill>
          <p:spPr>
            <a:xfrm>
              <a:off x="2125980" y="1531620"/>
              <a:ext cx="3779520" cy="1569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1"/>
          <p:cNvSpPr/>
          <p:nvPr/>
        </p:nvSpPr>
        <p:spPr>
          <a:xfrm>
            <a:off x="1783080" y="1844040"/>
            <a:ext cx="1836420" cy="436295"/>
          </a:xfrm>
          <a:prstGeom prst="rect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5676900" y="1892910"/>
            <a:ext cx="20116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n：有優惠的天數</a:t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2278380" y="2667000"/>
            <a:ext cx="952500" cy="281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5661660" y="2619649"/>
            <a:ext cx="25069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每次讀取一天的條件限制，直到ｎ天都讀完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1783080" y="2329206"/>
            <a:ext cx="3672840" cy="1945614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優惠車位判斷(條件選擇、取餘數)</a:t>
            </a:r>
            <a:endParaRPr sz="2400"/>
          </a:p>
        </p:txBody>
      </p:sp>
      <p:sp>
        <p:nvSpPr>
          <p:cNvPr id="90" name="Google Shape;90;p12"/>
          <p:cNvSpPr txBox="1"/>
          <p:nvPr/>
        </p:nvSpPr>
        <p:spPr>
          <a:xfrm>
            <a:off x="3129216" y="1731061"/>
            <a:ext cx="12425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停車位</a:t>
            </a:r>
            <a:endParaRPr b="1" i="0" sz="1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區間起始值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Google Shape;91;p12"/>
          <p:cNvGraphicFramePr/>
          <p:nvPr/>
        </p:nvGraphicFramePr>
        <p:xfrm>
          <a:off x="3963240" y="23158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{33DC4E5B-DECE-4125-A100-FF478AD829B1}</a:tableStyleId>
              </a:tblPr>
              <a:tblGrid>
                <a:gridCol w="425625"/>
                <a:gridCol w="425625"/>
                <a:gridCol w="425625"/>
                <a:gridCol w="425625"/>
                <a:gridCol w="425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rgbClr val="00B050"/>
                          </a:solidFill>
                        </a:rPr>
                        <a:t>ａ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…</a:t>
                      </a:r>
                      <a:endParaRPr b="1"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rgbClr val="00B050"/>
                          </a:solidFill>
                        </a:rPr>
                        <a:t>ｂ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92" name="Google Shape;92;p12"/>
          <p:cNvSpPr/>
          <p:nvPr/>
        </p:nvSpPr>
        <p:spPr>
          <a:xfrm>
            <a:off x="4494480" y="2074926"/>
            <a:ext cx="182880" cy="1975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4935877" y="2074926"/>
            <a:ext cx="182880" cy="1975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5377274" y="2076774"/>
            <a:ext cx="182880" cy="1975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5650128" y="1731061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停車位</a:t>
            </a:r>
            <a:endParaRPr b="1" i="0" sz="1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區間終點</a:t>
            </a:r>
            <a:endParaRPr b="0" i="0" sz="1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4389672" y="1528419"/>
            <a:ext cx="12425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可能有優惠的區間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5428711" y="3426425"/>
            <a:ext cx="3121185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2.若此停車格編號不被c整除，則印出</a:t>
            </a:r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21783" l="12003" r="31475" t="52109"/>
          <a:stretch/>
        </p:blipFill>
        <p:spPr>
          <a:xfrm>
            <a:off x="1556175" y="3013371"/>
            <a:ext cx="3763153" cy="10841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/>
          <p:nvPr/>
        </p:nvSpPr>
        <p:spPr>
          <a:xfrm>
            <a:off x="2019300" y="3726589"/>
            <a:ext cx="1431240" cy="242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5428711" y="3013371"/>
            <a:ext cx="295656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1.遍歷停車位中可能有優惠的區間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優惠車位判斷(條件選擇)</a:t>
            </a:r>
            <a:endParaRPr sz="2400"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16441" l="12003" r="1383" t="40630"/>
          <a:stretch/>
        </p:blipFill>
        <p:spPr>
          <a:xfrm>
            <a:off x="1473990" y="1680396"/>
            <a:ext cx="5766645" cy="1782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5314411" y="2607088"/>
            <a:ext cx="348668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若此停車格編號可以被c整除，表示無優惠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Tips:用變數k紀錄共有幾個無優惠的車位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888125" y="2815403"/>
            <a:ext cx="1350375" cy="251460"/>
          </a:xfrm>
          <a:prstGeom prst="rect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3"/>
          <p:cNvCxnSpPr/>
          <p:nvPr/>
        </p:nvCxnSpPr>
        <p:spPr>
          <a:xfrm flipH="1" rot="10800000">
            <a:off x="3238500" y="2990663"/>
            <a:ext cx="2075911" cy="1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1" name="Google Shape;111;p13"/>
          <p:cNvSpPr txBox="1"/>
          <p:nvPr/>
        </p:nvSpPr>
        <p:spPr>
          <a:xfrm>
            <a:off x="3310410" y="3553078"/>
            <a:ext cx="413765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如果</a:t>
            </a:r>
            <a:r>
              <a:rPr b="1" i="0" lang="zh-TW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無優惠的車位數(k)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=在區間中的車位數(b-a-1)，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則印出”No free parking space.”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457" y="542717"/>
            <a:ext cx="6330448" cy="394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792628" y="1840328"/>
            <a:ext cx="173381" cy="241925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2274523" y="2662903"/>
            <a:ext cx="176732" cy="100788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7967345" y="2865288"/>
            <a:ext cx="1098817" cy="36933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迴圈讀取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6253892" y="2843681"/>
            <a:ext cx="1097480" cy="646331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優惠車位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判斷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198307" y="4072058"/>
            <a:ext cx="2588570" cy="307777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印完一天的資料後記得要換行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7748252" y="1841606"/>
            <a:ext cx="176732" cy="241797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5931079" y="2662903"/>
            <a:ext cx="173380" cy="100788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67379" y="909827"/>
            <a:ext cx="839229" cy="32035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參考解答</a:t>
            </a:r>
            <a:endParaRPr b="1" i="0" sz="5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283637" y="3855980"/>
            <a:ext cx="180149" cy="22507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3833075" y="3846981"/>
            <a:ext cx="176732" cy="22507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