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Oswald"/>
      <p:regular r:id="rId16"/>
      <p:bold r:id="rId17"/>
    </p:embeddedFont>
    <p:embeddedFont>
      <p:font typeface="Tino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296689B-85D8-4964-BA6B-08F7E89FC3E9}">
  <a:tblStyle styleId="{D296689B-85D8-4964-BA6B-08F7E89FC3E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bottom>
        </a:tcBdr>
      </a:tcStyle>
    </a:band1H>
    <a:band2H>
      <a:tcTxStyle/>
    </a:band2H>
    <a:band1V>
      <a:tcTxStyle/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1V>
    <a:band2V>
      <a:tcTxStyle/>
      <a:tcStyle>
        <a:tcBdr>
          <a:lef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right>
        </a:tcBdr>
      </a:tcStyle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a:top>
        </a:tcBdr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6"/>
          </a:solidFill>
        </a:fill>
      </a:tcStyle>
    </a:firstRow>
    <a:neCell>
      <a:tcTxStyle/>
    </a:neCell>
    <a:nwCell>
      <a:tcTxStyle/>
    </a:nwCell>
  </a:tblStyle>
  <a:tblStyle styleId="{C76653E6-7B88-485C-A81D-8033101251B2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no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Tino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Tinos-bold.fntdata"/><Relationship Id="rId6" Type="http://schemas.openxmlformats.org/officeDocument/2006/relationships/slide" Target="slides/slide1.xml"/><Relationship Id="rId18" Type="http://schemas.openxmlformats.org/officeDocument/2006/relationships/font" Target="fonts/Tino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" name="Google Shape;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6849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1556175" y="1479375"/>
            <a:ext cx="3211800" cy="26696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◈"/>
              <a:defRPr sz="2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4961272" y="1479375"/>
            <a:ext cx="3211800" cy="26696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◈"/>
              <a:defRPr sz="2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723418" y="4749900"/>
            <a:ext cx="4205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556175" y="1378821"/>
            <a:ext cx="6616800" cy="26574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  <a:defRPr sz="2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93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indent="-393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indent="-393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indent="-393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indent="-393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indent="-393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indent="-393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indent="-393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idx="1" type="body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i="1" sz="1600">
                <a:solidFill>
                  <a:srgbClr val="666666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◆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◇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646416" y="4749900"/>
            <a:ext cx="497584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b="0" lang="en-US"/>
              <a:t>‹#›</a:t>
            </a:fld>
            <a:endParaRPr b="0"/>
          </a:p>
        </p:txBody>
      </p:sp>
      <p:cxnSp>
        <p:nvCxnSpPr>
          <p:cNvPr id="30" name="Google Shape;30;p6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i="0" sz="2400" u="none" cap="none" strike="noStrik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556175" y="1378821"/>
            <a:ext cx="6616800" cy="2709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b="0" i="0" sz="3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b="0" i="0" sz="2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b="0" i="0" sz="2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fld id="{00000000-1234-1234-1234-123412341234}" type="slidenum">
              <a:rPr lang="en-US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0" y="4856177"/>
            <a:ext cx="338105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icrosoft JhengHei"/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臺灣國際資訊奧林匹亞競賽 (TOI) 推廣計畫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laticon.com/" TargetMode="External"/><Relationship Id="rId4" Type="http://schemas.openxmlformats.org/officeDocument/2006/relationships/hyperlink" Target="http://www.flaticon.com/" TargetMode="External"/><Relationship Id="rId5" Type="http://schemas.openxmlformats.org/officeDocument/2006/relationships/image" Target="../media/image1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14.png"/><Relationship Id="rId7" Type="http://schemas.openxmlformats.org/officeDocument/2006/relationships/image" Target="../media/image4.png"/><Relationship Id="rId8" Type="http://schemas.openxmlformats.org/officeDocument/2006/relationships/hyperlink" Target="http://www.flaticon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http://www.flaticon.com/" TargetMode="External"/><Relationship Id="rId5" Type="http://schemas.openxmlformats.org/officeDocument/2006/relationships/image" Target="../media/image6.png"/><Relationship Id="rId6" Type="http://schemas.openxmlformats.org/officeDocument/2006/relationships/image" Target="../media/image14.png"/><Relationship Id="rId7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hyperlink" Target="http://www.flaticon.c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hyperlink" Target="http://www.flaticon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ctrTitle"/>
          </p:nvPr>
        </p:nvSpPr>
        <p:spPr>
          <a:xfrm>
            <a:off x="1560382" y="1602769"/>
            <a:ext cx="5307900" cy="183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5000">
                <a:latin typeface="Microsoft JhengHei"/>
                <a:ea typeface="Microsoft JhengHei"/>
                <a:cs typeface="Microsoft JhengHei"/>
                <a:sym typeface="Microsoft JhengHei"/>
              </a:rPr>
              <a:t>TOI推廣計畫</a:t>
            </a:r>
            <a:br>
              <a:rPr lang="en-US" sz="6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lang="en-US" sz="3000">
                <a:latin typeface="Microsoft JhengHei"/>
                <a:ea typeface="Microsoft JhengHei"/>
                <a:cs typeface="Microsoft JhengHei"/>
                <a:sym typeface="Microsoft JhengHei"/>
              </a:rPr>
              <a:t>解題-虛擬寵物大師</a:t>
            </a:r>
            <a:endParaRPr b="0" sz="3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7"/>
          <p:cNvSpPr/>
          <p:nvPr/>
        </p:nvSpPr>
        <p:spPr>
          <a:xfrm>
            <a:off x="4832146" y="4276905"/>
            <a:ext cx="655593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roundicons-freebies from 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7"/>
          <p:cNvSpPr/>
          <p:nvPr/>
        </p:nvSpPr>
        <p:spPr>
          <a:xfrm>
            <a:off x="5223921" y="4015295"/>
            <a:ext cx="6952647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nikita-golubev from 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www.flaticon.com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48743" y="1553233"/>
            <a:ext cx="1839074" cy="183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21266" y="2225756"/>
            <a:ext cx="494027" cy="494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2" name="Google Shape;142;p16"/>
          <p:cNvSpPr txBox="1"/>
          <p:nvPr/>
        </p:nvSpPr>
        <p:spPr>
          <a:xfrm>
            <a:off x="1406460" y="598728"/>
            <a:ext cx="5019286" cy="5450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600"/>
              <a:buFont typeface="Tinos"/>
              <a:buChar char="◈"/>
            </a:pPr>
            <a:r>
              <a:rPr b="1" i="0" lang="en-US" sz="2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rPr>
              <a:t>3. 範例程式</a:t>
            </a:r>
            <a:endParaRPr b="1" i="0" sz="2800" u="none" cap="none" strike="noStrike">
              <a:solidFill>
                <a:srgbClr val="25212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43" name="Google Shape;14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8332" y="554853"/>
            <a:ext cx="3022170" cy="3837855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4" name="Google Shape;14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5578" y="1541514"/>
            <a:ext cx="922113" cy="92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73687" y="1541514"/>
            <a:ext cx="922113" cy="92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73687" y="2804607"/>
            <a:ext cx="922113" cy="92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25578" y="2804607"/>
            <a:ext cx="1002814" cy="100281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6"/>
          <p:cNvSpPr/>
          <p:nvPr/>
        </p:nvSpPr>
        <p:spPr>
          <a:xfrm>
            <a:off x="1406460" y="4131098"/>
            <a:ext cx="655593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roundicons-freebies from 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www.flaticon.com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174660" y="1870079"/>
            <a:ext cx="1104832" cy="14895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5000">
                <a:latin typeface="Microsoft JhengHei"/>
                <a:ea typeface="Microsoft JhengHei"/>
                <a:cs typeface="Microsoft JhengHei"/>
                <a:sym typeface="Microsoft JhengHei"/>
              </a:rPr>
              <a:t>題</a:t>
            </a:r>
            <a:br>
              <a:rPr lang="en-US" sz="5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en-US" sz="5000">
                <a:latin typeface="Microsoft JhengHei"/>
                <a:ea typeface="Microsoft JhengHei"/>
                <a:cs typeface="Microsoft JhengHei"/>
                <a:sym typeface="Microsoft JhengHei"/>
              </a:rPr>
              <a:t>目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8"/>
          <p:cNvSpPr/>
          <p:nvPr/>
        </p:nvSpPr>
        <p:spPr>
          <a:xfrm>
            <a:off x="1458814" y="586228"/>
            <a:ext cx="682866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新北市政府與美國Niantic、日本The Pokemun Company合作，將於2019年10/3 ~ 10/6於「新北大都會公園」舉辦寶可夢大型活動《Pokemun GO Safari Zone in New Taipei City》，訓練家們都迫不及待的想捕捉到南美限定稀有寶可夢「赫拉克羅斯」。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寶可萌的強度取決於兩個數值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值與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值，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值為寶可萌的素質，數值越高表示每提升一等後增加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值的幅度越大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，而升等所需的材料為星塵沙子，</a:t>
            </a:r>
            <a:r>
              <a:rPr b="1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每提升一等需要1000星塵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。由於寶貝球、星塵沙子資源有限，小萍想利用現有資源捕捉最厲害的那隻寶可萌，請協助她找出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成長後最高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值的寶可萌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吧！</a:t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1936009" y="2801161"/>
            <a:ext cx="5711820" cy="4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30480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icrosoft JhengHe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下圖為各</a:t>
            </a:r>
            <a:r>
              <a:rPr b="0" i="1" lang="en-US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IV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區間</a:t>
            </a:r>
            <a:r>
              <a:rPr b="1" i="0" lang="en-US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消耗每1000星塵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對應</a:t>
            </a:r>
            <a:r>
              <a:rPr b="0" i="1" lang="en-US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CP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增加值：</a:t>
            </a:r>
            <a:endParaRPr b="0" i="0" sz="18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49" name="Google Shape;49;p8"/>
          <p:cNvGraphicFramePr/>
          <p:nvPr/>
        </p:nvGraphicFramePr>
        <p:xfrm>
          <a:off x="2385924" y="335964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{D296689B-85D8-4964-BA6B-08F7E89FC3E9}</a:tableStyleId>
              </a:tblPr>
              <a:tblGrid>
                <a:gridCol w="1243225"/>
                <a:gridCol w="1243975"/>
                <a:gridCol w="1243225"/>
                <a:gridCol w="1243975"/>
              </a:tblGrid>
              <a:tr h="2286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各IV區間每升等對應CP增加值</a:t>
                      </a:r>
                      <a:endParaRPr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IV區間</a:t>
                      </a:r>
                      <a:endParaRPr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IV 0 - 29</a:t>
                      </a:r>
                      <a:endParaRPr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IV 30 - 39</a:t>
                      </a:r>
                      <a:endParaRPr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IV 40 - 45</a:t>
                      </a:r>
                      <a:endParaRPr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CP增加值</a:t>
                      </a:r>
                      <a:endParaRPr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</a:t>
                      </a:r>
                      <a:endParaRPr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50</a:t>
                      </a:r>
                      <a:endParaRPr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en-US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100</a:t>
                      </a:r>
                      <a:endParaRPr sz="18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9"/>
          <p:cNvSpPr/>
          <p:nvPr/>
        </p:nvSpPr>
        <p:spPr>
          <a:xfrm>
            <a:off x="1623315" y="874268"/>
            <a:ext cx="6642851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輸入格式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第一行有兩個正整數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 50)，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 10</a:t>
            </a:r>
            <a:r>
              <a:rPr b="1" baseline="3000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，分別代表</a:t>
            </a:r>
            <a:r>
              <a:rPr b="1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寶可萌數量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和</a:t>
            </a:r>
            <a:r>
              <a:rPr b="1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星塵沙子數量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接下來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行 (1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 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，每行有2個正整數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(0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CP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 10</a:t>
            </a:r>
            <a:r>
              <a:rPr b="1" baseline="3000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)、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IV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(0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</a:t>
            </a:r>
            <a:r>
              <a:rPr b="1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IV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 45)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，依序為</a:t>
            </a:r>
            <a:r>
              <a:rPr b="1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編號</a:t>
            </a:r>
            <a:r>
              <a:rPr b="1" i="1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1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寶可萌的</a:t>
            </a:r>
            <a:r>
              <a:rPr b="1" i="1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CP</a:t>
            </a:r>
            <a:r>
              <a:rPr b="1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值、</a:t>
            </a:r>
            <a:r>
              <a:rPr b="1" i="1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IV</a:t>
            </a:r>
            <a:r>
              <a:rPr b="1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值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56" name="Google Shape;56;p9"/>
          <p:cNvSpPr/>
          <p:nvPr/>
        </p:nvSpPr>
        <p:spPr>
          <a:xfrm>
            <a:off x="1623314" y="2050428"/>
            <a:ext cx="6785637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輸出格式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輸出要捕捉的</a:t>
            </a: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「寶可萌編號」與「成長後最高</a:t>
            </a:r>
            <a:r>
              <a:rPr b="1" i="1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CP</a:t>
            </a: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值」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。(不考慮成長後最高</a:t>
            </a:r>
            <a:r>
              <a:rPr b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CP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值均重複的情況)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57" name="Google Shape;57;p9"/>
          <p:cNvGraphicFramePr/>
          <p:nvPr/>
        </p:nvGraphicFramePr>
        <p:xfrm>
          <a:off x="5833641" y="281986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{C76653E6-7B88-485C-A81D-8033101251B2}</a:tableStyleId>
              </a:tblPr>
              <a:tblGrid>
                <a:gridCol w="1216275"/>
                <a:gridCol w="1216275"/>
              </a:tblGrid>
              <a:tr h="1308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en-US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br>
                        <a:rPr lang="en-US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4 55555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200 42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400 40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500 30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3000 27</a:t>
                      </a:r>
                      <a:r>
                        <a:rPr lang="en-US" sz="1600" u="none" cap="none" strike="noStrike"/>
                        <a:t> 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Microsoft JhengHei"/>
                        <a:buNone/>
                      </a:pPr>
                      <a:r>
                        <a:rPr b="1" lang="en-US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</a:t>
                      </a:r>
                      <a:br>
                        <a:rPr lang="en-US" sz="15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2 5900</a:t>
                      </a:r>
                      <a:r>
                        <a:rPr lang="en-US" sz="1600" u="none" cap="none" strike="noStrike"/>
                        <a:t> 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58" name="Google Shape;5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12886" y="3621532"/>
            <a:ext cx="647700" cy="6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4808997" y="452291"/>
            <a:ext cx="655593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roundicons-freebies from 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www.flaticon.com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56928" y="3589311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27958" y="3582498"/>
            <a:ext cx="647700" cy="6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572000" y="3582498"/>
            <a:ext cx="641449" cy="64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4294967295" type="ctrTitle"/>
          </p:nvPr>
        </p:nvSpPr>
        <p:spPr>
          <a:xfrm>
            <a:off x="4779000" y="987034"/>
            <a:ext cx="3234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</a:pPr>
            <a:r>
              <a:rPr b="1" i="0" lang="en-US" sz="55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解題重點:</a:t>
            </a:r>
            <a:endParaRPr b="1" i="0" sz="5500" u="none" cap="none" strike="noStrike">
              <a:solidFill>
                <a:srgbClr val="25212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8" name="Google Shape;68;p10"/>
          <p:cNvSpPr txBox="1"/>
          <p:nvPr>
            <p:ph idx="4294967295" type="subTitle"/>
          </p:nvPr>
        </p:nvSpPr>
        <p:spPr>
          <a:xfrm>
            <a:off x="4893956" y="2146834"/>
            <a:ext cx="3234300" cy="1848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en-US" sz="24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  選擇判斷</a:t>
            </a:r>
            <a:endParaRPr b="1" i="0" sz="2500" u="none" cap="none" strike="noStrike">
              <a:solidFill>
                <a:srgbClr val="25212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0" i="0" lang="en-US" sz="20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b="0" i="0" lang="en-US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IV 值讀取判斷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en-US" sz="24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2.  四則運算    </a:t>
            </a:r>
            <a:endParaRPr b="1" i="0" sz="2400" u="none" cap="none" strike="noStrike">
              <a:solidFill>
                <a:srgbClr val="25212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en-US" sz="25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b="0" i="0" lang="en-US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計算成長後最終CP值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1375888" y="4230894"/>
            <a:ext cx="543593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darius-dan from 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2813" y="1493134"/>
            <a:ext cx="2157232" cy="215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lang="en-US"/>
              <a:t>‹#›</a:t>
            </a:fld>
            <a:endParaRPr b="0"/>
          </a:p>
        </p:txBody>
      </p:sp>
      <p:sp>
        <p:nvSpPr>
          <p:cNvPr id="77" name="Google Shape;77;p11"/>
          <p:cNvSpPr/>
          <p:nvPr/>
        </p:nvSpPr>
        <p:spPr>
          <a:xfrm>
            <a:off x="1658680" y="2187026"/>
            <a:ext cx="266451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r>
              <a:rPr b="1" i="0" lang="en-US" sz="4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選擇判斷</a:t>
            </a:r>
            <a:endParaRPr b="0" i="0" sz="4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5278266" y="4175635"/>
            <a:ext cx="546513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smashicons from 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2990936" y="2894912"/>
            <a:ext cx="2093843" cy="451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Microsoft JhengHei"/>
              <a:buNone/>
            </a:pPr>
            <a:r>
              <a:rPr b="0" i="0" lang="en-US" sz="24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IV 值讀取判斷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80" name="Google Shape;8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7298" y="1478229"/>
            <a:ext cx="2187033" cy="2187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1731534" y="1371279"/>
            <a:ext cx="62660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IV 值讀取判斷：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6" name="Google Shape;86;p12"/>
          <p:cNvSpPr txBox="1"/>
          <p:nvPr>
            <p:ph idx="1" type="body"/>
          </p:nvPr>
        </p:nvSpPr>
        <p:spPr>
          <a:xfrm>
            <a:off x="1556175" y="742950"/>
            <a:ext cx="6616800" cy="5104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1.選擇判斷</a:t>
            </a:r>
            <a:endParaRPr b="1" sz="2400"/>
          </a:p>
        </p:txBody>
      </p:sp>
      <p:sp>
        <p:nvSpPr>
          <p:cNvPr id="87" name="Google Shape;87;p12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2"/>
          <p:cNvSpPr/>
          <p:nvPr/>
        </p:nvSpPr>
        <p:spPr>
          <a:xfrm>
            <a:off x="2082127" y="1740402"/>
            <a:ext cx="264159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範例程式：</a:t>
            </a:r>
            <a:endParaRPr b="1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endParaRPr b="1" i="0" sz="13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89" name="Google Shape;89;p12"/>
          <p:cNvGraphicFramePr/>
          <p:nvPr/>
        </p:nvGraphicFramePr>
        <p:xfrm>
          <a:off x="2546198" y="33828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{D296689B-85D8-4964-BA6B-08F7E89FC3E9}</a:tableStyleId>
              </a:tblPr>
              <a:tblGrid>
                <a:gridCol w="1109725"/>
                <a:gridCol w="1110400"/>
                <a:gridCol w="1109725"/>
                <a:gridCol w="1110400"/>
              </a:tblGrid>
              <a:tr h="24595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各IV區間每升一等對應CP增加值</a:t>
                      </a:r>
                      <a:endParaRPr sz="1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4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IV區間</a:t>
                      </a:r>
                      <a:endParaRPr sz="1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IV 0 - 29</a:t>
                      </a:r>
                      <a:endParaRPr sz="1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IV 30 - 39</a:t>
                      </a:r>
                      <a:endParaRPr sz="1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IV 40 - 45</a:t>
                      </a:r>
                      <a:endParaRPr sz="1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  <a:tr h="245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CP增加值</a:t>
                      </a:r>
                      <a:endParaRPr sz="1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</a:t>
                      </a:r>
                      <a:endParaRPr sz="1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50</a:t>
                      </a:r>
                      <a:endParaRPr sz="1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100</a:t>
                      </a:r>
                      <a:endParaRPr sz="1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90" name="Google Shape;9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4458" y="1858443"/>
            <a:ext cx="1930806" cy="1194313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1" name="Google Shape;91;p12"/>
          <p:cNvSpPr/>
          <p:nvPr/>
        </p:nvSpPr>
        <p:spPr>
          <a:xfrm>
            <a:off x="3005139" y="4157232"/>
            <a:ext cx="343715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JhengHe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</a:t>
            </a:r>
            <a:r>
              <a:rPr b="0" i="1" lang="en-US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IV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區間</a:t>
            </a:r>
            <a:r>
              <a:rPr b="1" i="0" lang="en-US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消耗每1000星塵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對應</a:t>
            </a:r>
            <a:r>
              <a:rPr b="0" i="1" lang="en-US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CP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增加值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2"/>
          <p:cNvSpPr/>
          <p:nvPr/>
        </p:nvSpPr>
        <p:spPr>
          <a:xfrm>
            <a:off x="5643803" y="2218736"/>
            <a:ext cx="173304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(2) </a:t>
            </a:r>
            <a:r>
              <a:rPr b="1" i="0" lang="en-US" sz="1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40 &gt;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iv &gt;= 30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2"/>
          <p:cNvSpPr/>
          <p:nvPr/>
        </p:nvSpPr>
        <p:spPr>
          <a:xfrm>
            <a:off x="5643801" y="2571750"/>
            <a:ext cx="15911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(3) </a:t>
            </a:r>
            <a:r>
              <a:rPr b="1" i="0" lang="en-US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30 &gt;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iv &gt;= 0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2"/>
          <p:cNvSpPr/>
          <p:nvPr/>
        </p:nvSpPr>
        <p:spPr>
          <a:xfrm>
            <a:off x="5643802" y="1868475"/>
            <a:ext cx="186621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(1) 45 &gt;= iv &gt;= 40 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5" name="Google Shape;95;p12"/>
          <p:cNvCxnSpPr/>
          <p:nvPr/>
        </p:nvCxnSpPr>
        <p:spPr>
          <a:xfrm>
            <a:off x="4766312" y="2037752"/>
            <a:ext cx="956394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6" name="Google Shape;96;p12"/>
          <p:cNvCxnSpPr/>
          <p:nvPr/>
        </p:nvCxnSpPr>
        <p:spPr>
          <a:xfrm>
            <a:off x="5085708" y="2731992"/>
            <a:ext cx="636998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97" name="Google Shape;97;p12"/>
          <p:cNvCxnSpPr/>
          <p:nvPr/>
        </p:nvCxnSpPr>
        <p:spPr>
          <a:xfrm>
            <a:off x="5177794" y="2375093"/>
            <a:ext cx="544912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lang="en-US"/>
              <a:t>‹#›</a:t>
            </a:fld>
            <a:endParaRPr b="0"/>
          </a:p>
        </p:txBody>
      </p:sp>
      <p:sp>
        <p:nvSpPr>
          <p:cNvPr id="103" name="Google Shape;103;p13"/>
          <p:cNvSpPr/>
          <p:nvPr/>
        </p:nvSpPr>
        <p:spPr>
          <a:xfrm>
            <a:off x="1759756" y="2187026"/>
            <a:ext cx="305404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b="1" i="0" lang="en-US" sz="4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四則運算 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5078927" y="4234433"/>
            <a:ext cx="547834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nikita-golubev from 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2617251" y="2798944"/>
            <a:ext cx="256192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icrosoft JhengHei"/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計算成長後最終CP值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1689" y="1460336"/>
            <a:ext cx="2256408" cy="2256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/>
          <p:nvPr/>
        </p:nvSpPr>
        <p:spPr>
          <a:xfrm>
            <a:off x="1718471" y="1020039"/>
            <a:ext cx="6266082" cy="11340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計算成長後最終CP值</a:t>
            </a:r>
            <a:r>
              <a:rPr b="1" i="0" lang="en-US" sz="20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b="1" i="0" sz="20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AutoNum type="arabicParenBoth"/>
            </a:pP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計算 不同iv值 每升一等 增加cp值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32385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Microsoft JhengHei"/>
              <a:buNone/>
            </a:pPr>
            <a:r>
              <a:rPr b="1" i="0" lang="en-US" sz="18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最終CP 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=</a:t>
            </a:r>
            <a:r>
              <a:rPr b="1" i="0" lang="en-US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b="1" i="0" lang="en-US" sz="18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原始CP </a:t>
            </a:r>
            <a:r>
              <a:rPr b="1" i="0" lang="en-US" sz="18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+</a:t>
            </a:r>
            <a:r>
              <a:rPr b="1" i="0" lang="en-US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提升幾等級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* 不同區間CP增加值</a:t>
            </a:r>
            <a:endParaRPr b="1" i="0" sz="18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2" name="Google Shape;112;p14"/>
          <p:cNvSpPr txBox="1"/>
          <p:nvPr>
            <p:ph idx="1" type="body"/>
          </p:nvPr>
        </p:nvSpPr>
        <p:spPr>
          <a:xfrm>
            <a:off x="1543112" y="509547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400"/>
              <a:t> </a:t>
            </a:r>
            <a:r>
              <a:rPr b="1" lang="en-US" sz="2400">
                <a:latin typeface="Microsoft JhengHei"/>
                <a:ea typeface="Microsoft JhengHei"/>
                <a:cs typeface="Microsoft JhengHei"/>
                <a:sym typeface="Microsoft JhengHei"/>
              </a:rPr>
              <a:t>2. 四則運算</a:t>
            </a:r>
            <a:endParaRPr b="1" sz="2400"/>
          </a:p>
        </p:txBody>
      </p:sp>
      <p:sp>
        <p:nvSpPr>
          <p:cNvPr id="113" name="Google Shape;113;p14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4148196" y="2054756"/>
            <a:ext cx="138050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Microsoft JhengHei"/>
              <a:buNone/>
            </a:pPr>
            <a:r>
              <a:rPr b="1" i="0" lang="en-US" sz="12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(星塵經驗/1000)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6858" y="2336103"/>
            <a:ext cx="2641591" cy="1904004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graphicFrame>
        <p:nvGraphicFramePr>
          <p:cNvPr id="116" name="Google Shape;116;p14"/>
          <p:cNvGraphicFramePr/>
          <p:nvPr/>
        </p:nvGraphicFramePr>
        <p:xfrm>
          <a:off x="4838449" y="58177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{D296689B-85D8-4964-BA6B-08F7E89FC3E9}</a:tableStyleId>
              </a:tblPr>
              <a:tblGrid>
                <a:gridCol w="882625"/>
                <a:gridCol w="883150"/>
                <a:gridCol w="882625"/>
                <a:gridCol w="883150"/>
              </a:tblGrid>
              <a:tr h="1778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en-US" sz="14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各IV區間每升等對應CP增加值</a:t>
                      </a:r>
                      <a:endParaRPr sz="14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IV區間</a:t>
                      </a:r>
                      <a:endParaRPr sz="1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IV 0 - 29</a:t>
                      </a:r>
                      <a:endParaRPr sz="1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IV 30 - 39</a:t>
                      </a:r>
                      <a:endParaRPr sz="1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IV 40 - 45</a:t>
                      </a:r>
                      <a:endParaRPr sz="1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CP增加值</a:t>
                      </a:r>
                      <a:endParaRPr sz="1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</a:t>
                      </a:r>
                      <a:endParaRPr sz="1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50</a:t>
                      </a:r>
                      <a:endParaRPr sz="1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en-US" sz="12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100</a:t>
                      </a:r>
                      <a:endParaRPr sz="12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sp>
        <p:nvSpPr>
          <p:cNvPr id="117" name="Google Shape;117;p14"/>
          <p:cNvSpPr/>
          <p:nvPr/>
        </p:nvSpPr>
        <p:spPr>
          <a:xfrm>
            <a:off x="4838449" y="3978497"/>
            <a:ext cx="264159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b="1" i="0" lang="en-US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範例程式</a:t>
            </a:r>
            <a:endParaRPr b="1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endParaRPr b="1" i="0" sz="13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18" name="Google Shape;118;p14"/>
          <p:cNvSpPr/>
          <p:nvPr/>
        </p:nvSpPr>
        <p:spPr>
          <a:xfrm>
            <a:off x="4484295" y="3870454"/>
            <a:ext cx="144000" cy="242121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4484295" y="3257203"/>
            <a:ext cx="144000" cy="242121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4"/>
          <p:cNvSpPr/>
          <p:nvPr/>
        </p:nvSpPr>
        <p:spPr>
          <a:xfrm>
            <a:off x="4484294" y="2636028"/>
            <a:ext cx="240105" cy="242121"/>
          </a:xfrm>
          <a:prstGeom prst="rect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" name="Google Shape;121;p14"/>
          <p:cNvCxnSpPr/>
          <p:nvPr/>
        </p:nvCxnSpPr>
        <p:spPr>
          <a:xfrm flipH="1">
            <a:off x="4724399" y="2067765"/>
            <a:ext cx="1609456" cy="686535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2" name="Google Shape;122;p14"/>
          <p:cNvCxnSpPr>
            <a:endCxn id="119" idx="3"/>
          </p:cNvCxnSpPr>
          <p:nvPr/>
        </p:nvCxnSpPr>
        <p:spPr>
          <a:xfrm flipH="1">
            <a:off x="4628295" y="2067863"/>
            <a:ext cx="1705500" cy="13104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3" name="Google Shape;123;p14"/>
          <p:cNvCxnSpPr>
            <a:endCxn id="118" idx="3"/>
          </p:cNvCxnSpPr>
          <p:nvPr/>
        </p:nvCxnSpPr>
        <p:spPr>
          <a:xfrm flipH="1">
            <a:off x="4628295" y="2067614"/>
            <a:ext cx="1718400" cy="1923900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24" name="Google Shape;12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5886" y="3326452"/>
            <a:ext cx="988912" cy="98891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4"/>
          <p:cNvSpPr/>
          <p:nvPr/>
        </p:nvSpPr>
        <p:spPr>
          <a:xfrm>
            <a:off x="4836828" y="4277736"/>
            <a:ext cx="655593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roundicons-freebies from 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www.flaticon.com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/>
          <p:nvPr/>
        </p:nvSpPr>
        <p:spPr>
          <a:xfrm>
            <a:off x="1703787" y="1395689"/>
            <a:ext cx="6266082" cy="109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en-US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比較紀錄最終CP值</a:t>
            </a:r>
            <a:r>
              <a:rPr b="1" i="0" lang="en-US" sz="20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：</a:t>
            </a:r>
            <a:endParaRPr b="1" i="0" sz="20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300038" lvl="0" marL="127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設定變數 </a:t>
            </a:r>
            <a:r>
              <a:rPr b="1" i="0" lang="en-US" sz="16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BestCp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紀錄 </a:t>
            </a:r>
            <a:r>
              <a:rPr b="1" i="0" lang="en-US" sz="16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成長後最高CP</a:t>
            </a:r>
            <a:endParaRPr/>
          </a:p>
          <a:p>
            <a:pPr indent="31273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icrosoft JhengHei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設定變數 </a:t>
            </a:r>
            <a:r>
              <a:rPr b="1" i="0" lang="en-US" sz="16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BestCp_No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紀錄 </a:t>
            </a:r>
            <a:r>
              <a:rPr b="1" i="0" lang="en-US" sz="16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最高CP寵物編號</a:t>
            </a:r>
            <a:endParaRPr b="1" i="0" sz="1600" u="none" cap="none" strike="noStrike">
              <a:solidFill>
                <a:srgbClr val="00B05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1" name="Google Shape;131;p15"/>
          <p:cNvSpPr txBox="1"/>
          <p:nvPr>
            <p:ph idx="1" type="body"/>
          </p:nvPr>
        </p:nvSpPr>
        <p:spPr>
          <a:xfrm>
            <a:off x="1632347" y="669203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en-US" sz="2800"/>
              <a:t> </a:t>
            </a:r>
            <a:r>
              <a:rPr b="1" lang="en-US" sz="2800">
                <a:latin typeface="Microsoft JhengHei"/>
                <a:ea typeface="Microsoft JhengHei"/>
                <a:cs typeface="Microsoft JhengHei"/>
                <a:sym typeface="Microsoft JhengHei"/>
              </a:rPr>
              <a:t>2. 四則運算</a:t>
            </a:r>
            <a:endParaRPr b="1" sz="2800"/>
          </a:p>
        </p:txBody>
      </p:sp>
      <p:sp>
        <p:nvSpPr>
          <p:cNvPr id="132" name="Google Shape;132;p1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" name="Google Shape;133;p15"/>
          <p:cNvSpPr/>
          <p:nvPr/>
        </p:nvSpPr>
        <p:spPr>
          <a:xfrm>
            <a:off x="3903823" y="4047162"/>
            <a:ext cx="2641591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b="1" i="0" lang="en-US" sz="16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範例程式</a:t>
            </a:r>
            <a:endParaRPr b="1" i="0" sz="16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icrosoft JhengHei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</a:t>
            </a:r>
            <a:endParaRPr b="1" i="0" sz="13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34" name="Google Shape;13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3410" y="2550717"/>
            <a:ext cx="2948618" cy="1773444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35" name="Google Shape;13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7209" y="2939592"/>
            <a:ext cx="1297419" cy="129741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5"/>
          <p:cNvSpPr/>
          <p:nvPr/>
        </p:nvSpPr>
        <p:spPr>
          <a:xfrm>
            <a:off x="4808997" y="452291"/>
            <a:ext cx="6555939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roundicons-freebies from 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www.flaticon.com</a:t>
            </a: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