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Tino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C390D9-EAE8-4B4E-8425-780DCFFE33B1}">
  <a:tblStyle styleId="{A6C390D9-EAE8-4B4E-8425-780DCFFE33B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inos-bold.fntdata"/><Relationship Id="rId16" Type="http://schemas.openxmlformats.org/officeDocument/2006/relationships/font" Target="fonts/Tino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Tinos-boldItalic.fntdata"/><Relationship Id="rId6" Type="http://schemas.openxmlformats.org/officeDocument/2006/relationships/slide" Target="slides/slide1.xml"/><Relationship Id="rId18" Type="http://schemas.openxmlformats.org/officeDocument/2006/relationships/font" Target="fonts/Tino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各重點封面">
  <p:cSld name="各重點封面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584386" y="1162465"/>
            <a:ext cx="3514388" cy="2783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5774635" y="2221800"/>
            <a:ext cx="2216426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純文字">
  <p:cSld name="講解純文字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723418" y="4749900"/>
            <a:ext cx="4205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1664750" y="1466454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556175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4990038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1556175" y="766554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程式碼">
  <p:cSld name="講解程式碼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534689" y="1453284"/>
            <a:ext cx="6774424" cy="29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1534688" y="644056"/>
            <a:ext cx="6774423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1">
  <p:cSld name="講解版面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920700" y="1579908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1556175" y="1579907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2">
  <p:cSld name="講解版面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1594325" y="1609725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990038" y="160972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jp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zh-TW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3781" y="592690"/>
            <a:ext cx="6925089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 b="1" i="0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laticon.com/?fbclid=IwAR3_xJEOVQxO0E7epvyDoEvq_sdyU6Zh-l8-UlNq7ydRGfbnTuC3gv_s4do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flaticon.com/?fbclid=IwAR3_xJEOVQxO0E7epvyDoEvq_sdyU6Zh-l8-UlNq7ydRGfbnTuC3gv_s4do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flaticon.com/?fbclid=IwAR3_xJEOVQxO0E7epvyDoEvq_sdyU6Zh-l8-UlNq7ydRGfbnTuC3gv_s4d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flaticon.com/?fbclid=IwAR3_xJEOVQxO0E7epvyDoEvq_sdyU6Zh-l8-UlNq7ydRGfbnTuC3gv_s4do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://www.flaticon.com/?fbclid=IwAR3_xJEOVQxO0E7epvyDoEvq_sdyU6Zh-l8-UlNq7ydRGfbnTuC3gv_s4do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idx="4294967295" type="ctrTitle"/>
          </p:nvPr>
        </p:nvSpPr>
        <p:spPr>
          <a:xfrm>
            <a:off x="1552698" y="1859594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4400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i="0" lang="zh-TW" sz="5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b="1" i="0" lang="zh-TW" sz="6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zh-TW" sz="3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解題-潛水</a:t>
            </a:r>
            <a:endParaRPr b="0" i="0" sz="3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4690547" y="4106380"/>
            <a:ext cx="37978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Eucalyp from 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1365" y="1380203"/>
            <a:ext cx="2318465" cy="2318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1" name="Google Shape;131;p1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範例程式</a:t>
            </a:r>
            <a:endParaRPr sz="2400"/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 b="45863" l="0" r="0" t="0"/>
          <a:stretch/>
        </p:blipFill>
        <p:spPr>
          <a:xfrm>
            <a:off x="946285" y="1562500"/>
            <a:ext cx="2328793" cy="2861625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3156" y="644978"/>
            <a:ext cx="2214623" cy="3779147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3">
            <a:alphaModFix/>
          </a:blip>
          <a:srcRect b="0" l="0" r="0" t="53141"/>
          <a:stretch/>
        </p:blipFill>
        <p:spPr>
          <a:xfrm>
            <a:off x="3383836" y="1562500"/>
            <a:ext cx="2690562" cy="2861625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b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1643743" y="715917"/>
            <a:ext cx="6553199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zh-TW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小軒是一個熱愛潛水的人，他趁著放暑假的時間去澎湖潛水。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zh-TW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澎湖由許多小島組成，小軒今天想從</a:t>
            </a:r>
            <a:r>
              <a:rPr b="1" i="1" lang="zh-TW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zh-TW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島經由潛水的方式到</a:t>
            </a:r>
            <a:r>
              <a:rPr b="1" i="1" lang="zh-TW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i="0" lang="zh-TW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島。潛水需要背著氧氣筒，而小軒不想浪費力氣去背過重的氧氣筒，他希望氧氣筒的容量夠用就好。小島間的距離有長有短，需要花費的氧氣量也不同，但有些島之間不能由潛水來移動；每抵達一座島就可以把氧氣筒重新裝滿。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請你幫小軒算出他最少要背多少容量的氧氣筒才能讓他順利從</a:t>
            </a:r>
            <a:r>
              <a:rPr b="1" i="1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島潛水抵達</a:t>
            </a:r>
            <a:r>
              <a:rPr b="1" i="1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島。</a:t>
            </a:r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3576193" y="4119949"/>
            <a:ext cx="32496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Freepik from </a:t>
            </a:r>
            <a:r>
              <a:rPr b="0" i="0" lang="zh-TW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5802" y="3025809"/>
            <a:ext cx="1371139" cy="1371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" name="Google Shape;57;p9"/>
          <p:cNvSpPr/>
          <p:nvPr/>
        </p:nvSpPr>
        <p:spPr>
          <a:xfrm>
            <a:off x="1659279" y="733558"/>
            <a:ext cx="6642851" cy="227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第一列有</a:t>
            </a:r>
            <a:r>
              <a:rPr b="1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兩個整數</a:t>
            </a:r>
            <a:r>
              <a:rPr b="1" i="1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與</a:t>
            </a:r>
            <a:r>
              <a:rPr b="1" i="1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（2 ≤ </a:t>
            </a:r>
            <a:r>
              <a:rPr b="1" i="1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b="1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≤ 500、0 ≤ </a:t>
            </a:r>
            <a:r>
              <a:rPr b="1" i="1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r>
              <a:rPr b="1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≤ </a:t>
            </a:r>
            <a:r>
              <a:rPr b="1" i="1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−1)/2）</a:t>
            </a:r>
            <a:r>
              <a:rPr b="0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，代表有</a:t>
            </a:r>
            <a:r>
              <a:rPr b="1" i="1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座小島以及</a:t>
            </a:r>
            <a:r>
              <a:rPr b="1" i="1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條潛水路徑</a:t>
            </a:r>
            <a:r>
              <a:rPr b="0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，小島的編號為0～</a:t>
            </a:r>
            <a:r>
              <a:rPr b="0" i="1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－1。</a:t>
            </a:r>
            <a:r>
              <a:rPr b="1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接下去有</a:t>
            </a:r>
            <a:r>
              <a:rPr b="1" i="1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列</a:t>
            </a:r>
            <a:r>
              <a:rPr b="0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，代表</a:t>
            </a:r>
            <a:r>
              <a:rPr b="1" i="0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島與島之間移動所需花費的氧氣量</a:t>
            </a:r>
            <a:r>
              <a:rPr b="0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；每列有</a:t>
            </a:r>
            <a:r>
              <a:rPr b="1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三個整數</a:t>
            </a:r>
            <a:r>
              <a:rPr b="0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b="0" i="0" lang="zh-TW" sz="16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前兩個整數為</a:t>
            </a:r>
            <a:r>
              <a:rPr b="1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島的編號，</a:t>
            </a:r>
            <a:r>
              <a:rPr b="0" i="0" lang="zh-TW" sz="16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第三個整數為</a:t>
            </a:r>
            <a:r>
              <a:rPr b="1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兩個島之間潛水移動需要的氧氣量</a:t>
            </a:r>
            <a:r>
              <a:rPr b="1" i="1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1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(2 ≤ </a:t>
            </a:r>
            <a:r>
              <a:rPr b="1" i="1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1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≤ 50000)</a:t>
            </a:r>
            <a:r>
              <a:rPr b="0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，雙向所需要的氧氣量相等。最後一列有</a:t>
            </a:r>
            <a:r>
              <a:rPr b="1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兩個整數</a:t>
            </a:r>
            <a:r>
              <a:rPr b="1" i="1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與</a:t>
            </a:r>
            <a:r>
              <a:rPr b="1" i="1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，代表小軒想從</a:t>
            </a:r>
            <a:r>
              <a:rPr b="1" i="1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島潛水移動到</a:t>
            </a:r>
            <a:r>
              <a:rPr b="1" i="1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i="0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島</a:t>
            </a:r>
            <a:r>
              <a:rPr b="0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1659279" y="2691689"/>
            <a:ext cx="3350711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對每筆資料請輸出</a:t>
            </a:r>
            <a:r>
              <a:rPr b="1" i="0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小軒最少要背多少容量的氧氣筒</a:t>
            </a:r>
            <a:r>
              <a:rPr b="0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，若</a:t>
            </a:r>
            <a:r>
              <a:rPr b="1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從</a:t>
            </a:r>
            <a:r>
              <a:rPr b="1" i="1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島無法經由潛水移動到</a:t>
            </a:r>
            <a:r>
              <a:rPr b="1" i="1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島，請輸出 -1</a:t>
            </a:r>
            <a:r>
              <a:rPr b="0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9" name="Google Shape;59;p9"/>
          <p:cNvGraphicFramePr/>
          <p:nvPr/>
        </p:nvGraphicFramePr>
        <p:xfrm>
          <a:off x="5464563" y="285602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{A6C390D9-EAE8-4B4E-8425-780DCFFE33B1}</a:tableStyleId>
              </a:tblPr>
              <a:tblGrid>
                <a:gridCol w="1368050"/>
                <a:gridCol w="1342550"/>
              </a:tblGrid>
              <a:tr h="941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nsolas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4 4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nsolas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0 2 3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nsolas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0 1 1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nsolas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1 3 6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nsolas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2 3 5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nsolas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0 3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nsolas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5</a:t>
                      </a:r>
                      <a:endParaRPr sz="1800" u="none" cap="none" strike="noStrike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60" name="Google Shape;60;p9"/>
          <p:cNvSpPr/>
          <p:nvPr/>
        </p:nvSpPr>
        <p:spPr>
          <a:xfrm>
            <a:off x="4756731" y="472091"/>
            <a:ext cx="39441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eucalyp from 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idx="4294967295" type="ctrTitle"/>
          </p:nvPr>
        </p:nvSpPr>
        <p:spPr>
          <a:xfrm>
            <a:off x="4751815" y="748518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None/>
            </a:pPr>
            <a:r>
              <a:rPr b="1" i="0" lang="zh-TW" sz="5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" name="Google Shape;66;p10"/>
          <p:cNvSpPr txBox="1"/>
          <p:nvPr>
            <p:ph idx="1" type="subTitle"/>
          </p:nvPr>
        </p:nvSpPr>
        <p:spPr>
          <a:xfrm>
            <a:off x="4751815" y="2064207"/>
            <a:ext cx="3648299" cy="1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 重點一</a:t>
            </a:r>
            <a:r>
              <a:rPr b="1" i="0" lang="zh-TW" sz="2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endParaRPr b="1" i="0" sz="2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b="1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了解題目</a:t>
            </a:r>
            <a:endParaRPr b="1" i="0" sz="24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 重點二</a:t>
            </a:r>
            <a:endParaRPr b="1" i="0" sz="2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icrosoft JhengHei"/>
              <a:buNone/>
            </a:pPr>
            <a:r>
              <a:rPr b="1" i="0" lang="zh-TW" sz="2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1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實作Kruskal's Algorithm</a:t>
            </a:r>
            <a:endParaRPr b="1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" name="Google Shape;68;p10"/>
          <p:cNvSpPr/>
          <p:nvPr/>
        </p:nvSpPr>
        <p:spPr>
          <a:xfrm>
            <a:off x="4533579" y="4224837"/>
            <a:ext cx="40847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smalllikeart from 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6534" y="1349994"/>
            <a:ext cx="2443511" cy="24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5" name="Google Shape;75;p1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了解題目</a:t>
            </a:r>
            <a:endParaRPr/>
          </a:p>
        </p:txBody>
      </p:sp>
      <p:sp>
        <p:nvSpPr>
          <p:cNvPr id="76" name="Google Shape;76;p11"/>
          <p:cNvSpPr txBox="1"/>
          <p:nvPr/>
        </p:nvSpPr>
        <p:spPr>
          <a:xfrm>
            <a:off x="1821846" y="1525718"/>
            <a:ext cx="6351129" cy="1815882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Microsoft JhengHei"/>
              <a:buNone/>
            </a:pPr>
            <a:r>
              <a:rPr b="0" i="0" lang="zh-TW" sz="1600" u="none" cap="none" strike="noStrik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題目說每到一座島都可以把氧氣筒充滿氧氣來繼續移動，而我們要找最小的氧氣筒的容量，轉換成概念其實最是要</a:t>
            </a:r>
            <a:r>
              <a:rPr b="1" i="0" lang="zh-TW" sz="1600" u="none" cap="none" strike="noStrik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找一條從A點到B點的路徑，這條路徑的最大值是最小的</a:t>
            </a:r>
            <a:r>
              <a:rPr b="0" i="0" lang="zh-TW" sz="1600" u="none" cap="none" strike="noStrik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1600" u="none" cap="none" strike="noStrike">
              <a:solidFill>
                <a:srgbClr val="0C0C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C0C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Microsoft JhengHei"/>
              <a:buNone/>
            </a:pPr>
            <a:r>
              <a:rPr b="0" i="0" lang="zh-TW" sz="1600" u="none" cap="none" strike="noStrik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這可以由</a:t>
            </a:r>
            <a:r>
              <a:rPr b="1" i="0" lang="zh-TW" sz="1600" u="none" cap="none" strike="noStrik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Kruskal`s Algorithm</a:t>
            </a:r>
            <a:r>
              <a:rPr b="0" i="0" lang="zh-TW" sz="1600" u="none" cap="none" strike="noStrik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完成，</a:t>
            </a: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先把所有的邊由小到大排序，並一條一條加入圖中，當新加了一條邊，讓A點與B點連通，則這條邊的權重就是最小的最大值。</a:t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7" name="Google Shape;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846" y="3708833"/>
            <a:ext cx="715292" cy="71529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/>
          <p:nvPr/>
        </p:nvSpPr>
        <p:spPr>
          <a:xfrm>
            <a:off x="4923367" y="4147126"/>
            <a:ext cx="32496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Freepik from </a:t>
            </a:r>
            <a:r>
              <a:rPr b="0" i="0" lang="zh-TW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7314" y="3570333"/>
            <a:ext cx="715292" cy="71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782" y="3431834"/>
            <a:ext cx="715292" cy="71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Disjoint set</a:t>
            </a:r>
            <a:endParaRPr sz="2400"/>
          </a:p>
        </p:txBody>
      </p:sp>
      <p:sp>
        <p:nvSpPr>
          <p:cNvPr id="87" name="Google Shape;87;p12"/>
          <p:cNvSpPr/>
          <p:nvPr/>
        </p:nvSpPr>
        <p:spPr>
          <a:xfrm>
            <a:off x="1692947" y="1526852"/>
            <a:ext cx="6480028" cy="830997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實作Kruskal`s Algorithm需要用到一種資料結構為</a:t>
            </a: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disjoint set</a:t>
            </a: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，disjoint set目的是</a:t>
            </a: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看A點與B點是否在同一集合，再增加新邊使讓邊的兩點X, Y變成同一集合。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1639938" y="2465426"/>
            <a:ext cx="13708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1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範例程式：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960" y="2865974"/>
            <a:ext cx="1714919" cy="965076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0" name="Google Shape;90;p12"/>
          <p:cNvSpPr/>
          <p:nvPr/>
        </p:nvSpPr>
        <p:spPr>
          <a:xfrm>
            <a:off x="1666580" y="3404000"/>
            <a:ext cx="294843" cy="187339"/>
          </a:xfrm>
          <a:prstGeom prst="rightArrow">
            <a:avLst>
              <a:gd fmla="val 50000" name="adj1"/>
              <a:gd fmla="val 42926" name="adj2"/>
            </a:avLst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 txBox="1"/>
          <p:nvPr/>
        </p:nvSpPr>
        <p:spPr>
          <a:xfrm>
            <a:off x="2141906" y="4092072"/>
            <a:ext cx="16806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disjoint set初始化</a:t>
            </a:r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8796" y="2854278"/>
            <a:ext cx="1903291" cy="958492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3" name="Google Shape;93;p12"/>
          <p:cNvSpPr/>
          <p:nvPr/>
        </p:nvSpPr>
        <p:spPr>
          <a:xfrm rot="-5400000">
            <a:off x="5059944" y="3909242"/>
            <a:ext cx="220994" cy="144667"/>
          </a:xfrm>
          <a:prstGeom prst="rightArrow">
            <a:avLst>
              <a:gd fmla="val 50000" name="adj1"/>
              <a:gd fmla="val 42926" name="adj2"/>
            </a:avLst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4214963" y="4100059"/>
            <a:ext cx="19071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看點 x 屬於哪個集合</a:t>
            </a:r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2005" y="2854278"/>
            <a:ext cx="1255839" cy="958892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6" name="Google Shape;96;p12"/>
          <p:cNvSpPr/>
          <p:nvPr/>
        </p:nvSpPr>
        <p:spPr>
          <a:xfrm rot="-5400000">
            <a:off x="7091485" y="3909242"/>
            <a:ext cx="220994" cy="144667"/>
          </a:xfrm>
          <a:prstGeom prst="rightArrow">
            <a:avLst>
              <a:gd fmla="val 50000" name="adj1"/>
              <a:gd fmla="val 42926" name="adj2"/>
            </a:avLst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6145122" y="4092073"/>
            <a:ext cx="22583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將點x, y合併成同一個集合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3" name="Google Shape;103;p1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◆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Kruskal`s Algorithm</a:t>
            </a:r>
            <a:endParaRPr sz="2400"/>
          </a:p>
        </p:txBody>
      </p:sp>
      <p:sp>
        <p:nvSpPr>
          <p:cNvPr id="104" name="Google Shape;104;p13"/>
          <p:cNvSpPr/>
          <p:nvPr/>
        </p:nvSpPr>
        <p:spPr>
          <a:xfrm>
            <a:off x="1703596" y="1504423"/>
            <a:ext cx="6480028" cy="584775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一開始我們必須</a:t>
            </a: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開一個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結構來儲存邊的資訊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b="1" i="0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邊分別有起點、終點、權重。</a:t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1639938" y="2260018"/>
            <a:ext cx="13708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1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範例程式：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4134" y="2567795"/>
            <a:ext cx="3080881" cy="1735353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2" name="Google Shape;112;p14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◆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Kruskal`s Algorithm</a:t>
            </a:r>
            <a:endParaRPr sz="2400"/>
          </a:p>
        </p:txBody>
      </p:sp>
      <p:sp>
        <p:nvSpPr>
          <p:cNvPr id="113" name="Google Shape;113;p14"/>
          <p:cNvSpPr/>
          <p:nvPr/>
        </p:nvSpPr>
        <p:spPr>
          <a:xfrm>
            <a:off x="1703596" y="1504423"/>
            <a:ext cx="6480028" cy="584775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</a:t>
            </a: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邊權重由小到大排</a:t>
            </a: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，利用</a:t>
            </a: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自訂的比較函式</a:t>
            </a: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，與內建的</a:t>
            </a: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std::sort()</a:t>
            </a: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來進行排序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1639938" y="2260018"/>
            <a:ext cx="13708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1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範例程式：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4411" y="2618324"/>
            <a:ext cx="3418397" cy="1110979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" name="Google Shape;11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4411" y="3830859"/>
            <a:ext cx="3413650" cy="264624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2" name="Google Shape;122;p1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◆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Kruskal`s Algorithm</a:t>
            </a:r>
            <a:endParaRPr sz="2400"/>
          </a:p>
        </p:txBody>
      </p:sp>
      <p:sp>
        <p:nvSpPr>
          <p:cNvPr id="123" name="Google Shape;123;p15"/>
          <p:cNvSpPr/>
          <p:nvPr/>
        </p:nvSpPr>
        <p:spPr>
          <a:xfrm>
            <a:off x="1703596" y="1504423"/>
            <a:ext cx="6480028" cy="584775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接著我們</a:t>
            </a: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由排好順序的邊，來加入圖中</a:t>
            </a: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若使A, B變成同一集合，則新加入邊的權重及為答案。</a:t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1639938" y="2260018"/>
            <a:ext cx="13708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1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範例程式：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036" y="2415351"/>
            <a:ext cx="2356155" cy="1973605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