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swald"/>
      <p:regular r:id="rId17"/>
      <p:bold r:id="rId18"/>
    </p:embeddedFont>
    <p:embeddedFont>
      <p:font typeface="Tino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C6E7F4-AC33-4984-97F9-39D33C0F7DD5}">
  <a:tblStyle styleId="{2FC6E7F4-AC33-4984-97F9-39D33C0F7DD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nos-bold.fntdata"/><Relationship Id="rId11" Type="http://schemas.openxmlformats.org/officeDocument/2006/relationships/slide" Target="slides/slide6.xml"/><Relationship Id="rId22" Type="http://schemas.openxmlformats.org/officeDocument/2006/relationships/font" Target="fonts/Tinos-boldItalic.fntdata"/><Relationship Id="rId10" Type="http://schemas.openxmlformats.org/officeDocument/2006/relationships/slide" Target="slides/slide5.xml"/><Relationship Id="rId21" Type="http://schemas.openxmlformats.org/officeDocument/2006/relationships/font" Target="fonts/Tino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inos-regular.fntdata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556175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961272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56175" y="1378821"/>
            <a:ext cx="6616800" cy="26574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◇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46416" y="4749900"/>
            <a:ext cx="497584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b="0" lang="zh-TW"/>
              <a:t>‹#›</a:t>
            </a:fld>
            <a:endParaRPr b="0"/>
          </a:p>
        </p:txBody>
      </p:sp>
      <p:cxnSp>
        <p:nvCxnSpPr>
          <p:cNvPr id="30" name="Google Shape;30;p6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i="0" sz="24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56175" y="1378821"/>
            <a:ext cx="6616800" cy="2709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b="0" i="0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://www.flaticon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1560382" y="160276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解題-黃金比例</a:t>
            </a:r>
            <a:endParaRPr b="0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2179674" y="4184840"/>
            <a:ext cx="65559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[https://www.flaticon.com/authors/freepik]from 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7643" y="1011178"/>
            <a:ext cx="2802164" cy="2802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2149359" y="4266042"/>
            <a:ext cx="1209810" cy="265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1731534" y="1452503"/>
            <a:ext cx="6266082" cy="10222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7" l="-605" r="0" t="-12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迴圈應用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6" name="Google Shape;136;p16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2075789" y="2429148"/>
            <a:ext cx="3189892" cy="21788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790" r="0" t="-5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38" name="Google Shape;138;p16"/>
          <p:cNvCxnSpPr/>
          <p:nvPr/>
        </p:nvCxnSpPr>
        <p:spPr>
          <a:xfrm>
            <a:off x="5411972" y="1452503"/>
            <a:ext cx="0" cy="2917478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139" name="Google Shape;139;p16"/>
          <p:cNvPicPr preferRelativeResize="0"/>
          <p:nvPr/>
        </p:nvPicPr>
        <p:blipFill rotWithShape="1">
          <a:blip r:embed="rId5">
            <a:alphaModFix/>
          </a:blip>
          <a:srcRect b="33519" l="11046" r="0" t="30366"/>
          <a:stretch/>
        </p:blipFill>
        <p:spPr>
          <a:xfrm>
            <a:off x="5607271" y="2207749"/>
            <a:ext cx="2575773" cy="141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3574" y="880791"/>
            <a:ext cx="4504042" cy="282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6"/>
          <p:cNvCxnSpPr/>
          <p:nvPr/>
        </p:nvCxnSpPr>
        <p:spPr>
          <a:xfrm>
            <a:off x="2417379" y="3174124"/>
            <a:ext cx="1177159" cy="233335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2" name="Google Shape;142;p16"/>
          <p:cNvCxnSpPr/>
          <p:nvPr/>
        </p:nvCxnSpPr>
        <p:spPr>
          <a:xfrm flipH="1">
            <a:off x="3005958" y="3174124"/>
            <a:ext cx="156802" cy="253822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3" name="Google Shape;143;p16"/>
          <p:cNvCxnSpPr/>
          <p:nvPr/>
        </p:nvCxnSpPr>
        <p:spPr>
          <a:xfrm flipH="1">
            <a:off x="3005958" y="3842584"/>
            <a:ext cx="146292" cy="264293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" name="Google Shape;144;p16"/>
          <p:cNvCxnSpPr/>
          <p:nvPr/>
        </p:nvCxnSpPr>
        <p:spPr>
          <a:xfrm>
            <a:off x="2417378" y="3863071"/>
            <a:ext cx="1253357" cy="243806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6372280" y="3867807"/>
            <a:ext cx="651642" cy="369332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遞迴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1568404" y="2559251"/>
            <a:ext cx="651642" cy="369332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迴圈</a:t>
            </a:r>
            <a:endParaRPr b="1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081" y="1152896"/>
            <a:ext cx="2355022" cy="319408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/>
          <p:nvPr/>
        </p:nvSpPr>
        <p:spPr>
          <a:xfrm>
            <a:off x="1442949" y="587090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範例程式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9559" y="1432433"/>
            <a:ext cx="3116482" cy="2278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1710902" y="722037"/>
            <a:ext cx="6581555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美術老師在課堂上講述到藝術作品的黃金比例的時候，介紹到了神奇的黃金比例螺線，聽說好好掌握這個知識並應用在作品就能成為厲害的創作者！想要成為家喻戶曉設計師的年年不放過這個機會，開始研究黃金比例螺線，發現其中的奧妙之處：若</a:t>
            </a: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將費氏數列的小方塊逆時針向外繞圈，其長方形長寬比會接近黃金比例，並且可以畫出黃金比例螺線。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想要更明白費氏數列是什麼，年年上網查了資料發現了</a:t>
            </a: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一連串數字：0, 1, 1, 2, 3, 5, 8, 13, 21, 34, 55, 89……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，查詢到了費氏數列的公式，請根據下列式子求出年年下個設計作品的黃金比例。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6534" y="3793065"/>
            <a:ext cx="5510290" cy="34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1613644" y="696517"/>
            <a:ext cx="664285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第一行有一個正整數</a:t>
            </a:r>
            <a:r>
              <a:rPr b="0" i="1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(0</a:t>
            </a:r>
            <a:r>
              <a:rPr b="0" i="1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 n ≤ 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50)，代表所求第幾項的費氏數列。</a:t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1613644" y="1619847"/>
            <a:ext cx="6785637" cy="9931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07" r="0" t="-50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54" name="Google Shape;54;p9"/>
          <p:cNvGraphicFramePr/>
          <p:nvPr/>
        </p:nvGraphicFramePr>
        <p:xfrm>
          <a:off x="5795319" y="3382233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{2FC6E7F4-AC33-4984-97F9-39D33C0F7DD5}</a:tableStyleId>
              </a:tblPr>
              <a:tblGrid>
                <a:gridCol w="1247450"/>
                <a:gridCol w="1213725"/>
              </a:tblGrid>
              <a:tr h="69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b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zh-TW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b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1" i="0" lang="zh-TW" sz="18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1" sz="18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5" name="Google Shape;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4011" y="3000584"/>
            <a:ext cx="1935977" cy="107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2826" y="3000584"/>
            <a:ext cx="1653520" cy="107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b="1" i="0" lang="zh-TW" sz="5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2" name="Google Shape;62;p10"/>
          <p:cNvSpPr txBox="1"/>
          <p:nvPr>
            <p:ph idx="4294967295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迴圈應用</a:t>
            </a:r>
            <a:endParaRPr b="1" i="0" sz="24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計算費氏數列項數值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4" name="Google Shape;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088" y="1305793"/>
            <a:ext cx="2531913" cy="253191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1375888" y="4230894"/>
            <a:ext cx="543593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[https://www.flaticon.com/authors/smashicons]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zh-TW"/>
              <a:t>‹#›</a:t>
            </a:fld>
            <a:endParaRPr b="0"/>
          </a:p>
        </p:txBody>
      </p:sp>
      <p:sp>
        <p:nvSpPr>
          <p:cNvPr id="71" name="Google Shape;71;p11"/>
          <p:cNvSpPr/>
          <p:nvPr/>
        </p:nvSpPr>
        <p:spPr>
          <a:xfrm>
            <a:off x="1795314" y="2119214"/>
            <a:ext cx="223651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迴圈應用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1"/>
          <p:cNvSpPr/>
          <p:nvPr/>
        </p:nvSpPr>
        <p:spPr>
          <a:xfrm>
            <a:off x="3277536" y="4186503"/>
            <a:ext cx="54651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[https://www.flaticon.com/authors/monkik]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2157523" y="2827100"/>
            <a:ext cx="2954655" cy="45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0" i="0" lang="zh-TW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計算費氏數列項數值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4387" y="1225710"/>
            <a:ext cx="2494893" cy="2494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2164012" y="2953407"/>
            <a:ext cx="1209810" cy="265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1731534" y="1452503"/>
            <a:ext cx="6266082" cy="10222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7" l="-605" r="0" t="-12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迴圈應用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2075789" y="2429148"/>
            <a:ext cx="3189892" cy="8002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248" l="-790" r="0" t="-15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84" name="Google Shape;84;p12"/>
          <p:cNvCxnSpPr/>
          <p:nvPr/>
        </p:nvCxnSpPr>
        <p:spPr>
          <a:xfrm>
            <a:off x="5411972" y="1452503"/>
            <a:ext cx="0" cy="2917478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85" name="Google Shape;85;p12"/>
          <p:cNvPicPr preferRelativeResize="0"/>
          <p:nvPr/>
        </p:nvPicPr>
        <p:blipFill rotWithShape="1">
          <a:blip r:embed="rId5">
            <a:alphaModFix/>
          </a:blip>
          <a:srcRect b="33519" l="11046" r="0" t="30366"/>
          <a:stretch/>
        </p:blipFill>
        <p:spPr>
          <a:xfrm>
            <a:off x="5607271" y="2207749"/>
            <a:ext cx="2575773" cy="141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3574" y="880791"/>
            <a:ext cx="4504042" cy="28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731534" y="1452503"/>
            <a:ext cx="6266082" cy="10222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7" l="-605" r="0" t="-12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迴圈應用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2075789" y="2429148"/>
            <a:ext cx="3189892" cy="12254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079" l="-790" r="0" t="-10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5" name="Google Shape;95;p13"/>
          <p:cNvCxnSpPr/>
          <p:nvPr/>
        </p:nvCxnSpPr>
        <p:spPr>
          <a:xfrm>
            <a:off x="5411972" y="1452503"/>
            <a:ext cx="0" cy="2917478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96" name="Google Shape;96;p13"/>
          <p:cNvPicPr preferRelativeResize="0"/>
          <p:nvPr/>
        </p:nvPicPr>
        <p:blipFill rotWithShape="1">
          <a:blip r:embed="rId5">
            <a:alphaModFix/>
          </a:blip>
          <a:srcRect b="33519" l="11046" r="0" t="30366"/>
          <a:stretch/>
        </p:blipFill>
        <p:spPr>
          <a:xfrm>
            <a:off x="5607271" y="2207749"/>
            <a:ext cx="2575773" cy="141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3574" y="880791"/>
            <a:ext cx="4504042" cy="282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3"/>
          <p:cNvCxnSpPr/>
          <p:nvPr/>
        </p:nvCxnSpPr>
        <p:spPr>
          <a:xfrm>
            <a:off x="2417379" y="3174124"/>
            <a:ext cx="1177159" cy="233335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9" name="Google Shape;99;p13"/>
          <p:cNvCxnSpPr/>
          <p:nvPr/>
        </p:nvCxnSpPr>
        <p:spPr>
          <a:xfrm flipH="1">
            <a:off x="3005958" y="3174124"/>
            <a:ext cx="156802" cy="253822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/>
          <p:nvPr/>
        </p:nvSpPr>
        <p:spPr>
          <a:xfrm>
            <a:off x="2179384" y="3626068"/>
            <a:ext cx="1209810" cy="265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731534" y="1452503"/>
            <a:ext cx="6266082" cy="10222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7" l="-605" r="0" t="-12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迴圈應用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2075789" y="2429148"/>
            <a:ext cx="3189892" cy="147168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563" l="-790" r="0" t="-85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5411972" y="1452503"/>
            <a:ext cx="0" cy="2917478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110" name="Google Shape;110;p14"/>
          <p:cNvPicPr preferRelativeResize="0"/>
          <p:nvPr/>
        </p:nvPicPr>
        <p:blipFill rotWithShape="1">
          <a:blip r:embed="rId5">
            <a:alphaModFix/>
          </a:blip>
          <a:srcRect b="33519" l="11046" r="0" t="30366"/>
          <a:stretch/>
        </p:blipFill>
        <p:spPr>
          <a:xfrm>
            <a:off x="5607271" y="2207749"/>
            <a:ext cx="2575773" cy="141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3574" y="880791"/>
            <a:ext cx="4504042" cy="282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4"/>
          <p:cNvCxnSpPr/>
          <p:nvPr/>
        </p:nvCxnSpPr>
        <p:spPr>
          <a:xfrm>
            <a:off x="2417379" y="3174124"/>
            <a:ext cx="1177159" cy="233335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3" name="Google Shape;113;p14"/>
          <p:cNvCxnSpPr/>
          <p:nvPr/>
        </p:nvCxnSpPr>
        <p:spPr>
          <a:xfrm flipH="1">
            <a:off x="3005958" y="3174124"/>
            <a:ext cx="156802" cy="253822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/>
          <p:nvPr/>
        </p:nvSpPr>
        <p:spPr>
          <a:xfrm>
            <a:off x="1731534" y="1452503"/>
            <a:ext cx="6266082" cy="10222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657" l="-605" r="0" t="-12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迴圈應用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0" name="Google Shape;120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2075789" y="2429148"/>
            <a:ext cx="3189892" cy="19025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47" l="-790" r="0" t="-6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22" name="Google Shape;122;p15"/>
          <p:cNvCxnSpPr/>
          <p:nvPr/>
        </p:nvCxnSpPr>
        <p:spPr>
          <a:xfrm>
            <a:off x="5411972" y="1452503"/>
            <a:ext cx="0" cy="2917478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123" name="Google Shape;123;p15"/>
          <p:cNvPicPr preferRelativeResize="0"/>
          <p:nvPr/>
        </p:nvPicPr>
        <p:blipFill rotWithShape="1">
          <a:blip r:embed="rId5">
            <a:alphaModFix/>
          </a:blip>
          <a:srcRect b="33519" l="11046" r="0" t="30366"/>
          <a:stretch/>
        </p:blipFill>
        <p:spPr>
          <a:xfrm>
            <a:off x="5607271" y="2207749"/>
            <a:ext cx="2575773" cy="141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3574" y="880791"/>
            <a:ext cx="4504042" cy="2822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15"/>
          <p:cNvCxnSpPr/>
          <p:nvPr/>
        </p:nvCxnSpPr>
        <p:spPr>
          <a:xfrm>
            <a:off x="2417379" y="3174124"/>
            <a:ext cx="1177159" cy="233335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p15"/>
          <p:cNvCxnSpPr/>
          <p:nvPr/>
        </p:nvCxnSpPr>
        <p:spPr>
          <a:xfrm flipH="1">
            <a:off x="3005958" y="3174124"/>
            <a:ext cx="156802" cy="253822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p15"/>
          <p:cNvCxnSpPr/>
          <p:nvPr/>
        </p:nvCxnSpPr>
        <p:spPr>
          <a:xfrm flipH="1">
            <a:off x="3005958" y="3842584"/>
            <a:ext cx="146292" cy="264293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8" name="Google Shape;128;p15"/>
          <p:cNvCxnSpPr/>
          <p:nvPr/>
        </p:nvCxnSpPr>
        <p:spPr>
          <a:xfrm>
            <a:off x="2417378" y="3863071"/>
            <a:ext cx="1253357" cy="243806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