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Oswald"/>
      <p:regular r:id="rId17"/>
      <p:bold r:id="rId18"/>
    </p:embeddedFont>
    <p:embeddedFont>
      <p:font typeface="Tino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629EFD2-AFB7-4E4C-B15C-EE286BFB1120}">
  <a:tblStyle styleId="{4629EFD2-AFB7-4E4C-B15C-EE286BFB112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nos-bold.fntdata"/><Relationship Id="rId11" Type="http://schemas.openxmlformats.org/officeDocument/2006/relationships/slide" Target="slides/slide6.xml"/><Relationship Id="rId22" Type="http://schemas.openxmlformats.org/officeDocument/2006/relationships/font" Target="fonts/Tinos-boldItalic.fntdata"/><Relationship Id="rId10" Type="http://schemas.openxmlformats.org/officeDocument/2006/relationships/slide" Target="slides/slide5.xml"/><Relationship Id="rId21" Type="http://schemas.openxmlformats.org/officeDocument/2006/relationships/font" Target="fonts/Tino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inos-regular.fntdata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" name="Google Shape;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2195400" y="1915625"/>
            <a:ext cx="53079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849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1556175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961272" y="1479375"/>
            <a:ext cx="3211800" cy="26696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68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indent="-368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indent="-368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indent="-368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indent="-3683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indent="-3683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indent="-3683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indent="-3683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723418" y="4749900"/>
            <a:ext cx="4205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556175" y="1378821"/>
            <a:ext cx="6616800" cy="26574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  <a:defRPr sz="2200"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-393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indent="-393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indent="-393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indent="-393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indent="-393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indent="-393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indent="-393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indent="-393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6" name="Google Shape;26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i="1" sz="1600">
                <a:solidFill>
                  <a:srgbClr val="666666"/>
                </a:solidFill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◆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◇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⬥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⬦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646416" y="4749900"/>
            <a:ext cx="497584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b="0" lang="zh-TW"/>
              <a:t>‹#›</a:t>
            </a:fld>
            <a:endParaRPr b="0"/>
          </a:p>
        </p:txBody>
      </p:sp>
      <p:cxnSp>
        <p:nvCxnSpPr>
          <p:cNvPr id="30" name="Google Shape;30;p6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bro.png" id="6" name="Google Shape;6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i="0" sz="2400" u="none" cap="none" strike="noStrike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  <a:defRPr b="1" sz="2400">
                <a:solidFill>
                  <a:srgbClr val="25212A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1556175" y="1378821"/>
            <a:ext cx="6616800" cy="27094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Char char="◈"/>
              <a:defRPr b="0" i="0" sz="30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◆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Tinos"/>
              <a:buChar char="◇"/>
              <a:defRPr b="0" i="0" sz="24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⬥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5212A"/>
              </a:buClr>
              <a:buSzPts val="1800"/>
              <a:buFont typeface="Tinos"/>
              <a:buChar char="⬦"/>
              <a:defRPr b="0" i="0" sz="1800" u="none" cap="none" strike="noStrike">
                <a:solidFill>
                  <a:srgbClr val="25212A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617618" y="4749900"/>
            <a:ext cx="459082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  <a:defRPr b="1" i="0" sz="14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 </a:t>
            </a:r>
            <a:fld id="{00000000-1234-1234-1234-123412341234}" type="slidenum">
              <a:rPr lang="zh-TW">
                <a:latin typeface="Tinos"/>
                <a:ea typeface="Tinos"/>
                <a:cs typeface="Tinos"/>
                <a:sym typeface="Tinos"/>
              </a:rPr>
              <a:t>‹#›</a:t>
            </a:fld>
            <a:endParaRPr>
              <a:latin typeface="Tinos"/>
              <a:ea typeface="Tinos"/>
              <a:cs typeface="Tinos"/>
              <a:sym typeface="Tinos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0" y="4856177"/>
            <a:ext cx="3381054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icrosoft JhengHei"/>
              <a:buNone/>
            </a:pPr>
            <a:r>
              <a:rPr b="1" i="0" lang="zh-TW" sz="1300" u="none" cap="none" strike="noStrik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臺灣國際資訊奧林匹亞競賽 (TOI) 推廣計畫 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hyperlink" Target="http://www.flaticon.com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flaticon.com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ctrTitle"/>
          </p:nvPr>
        </p:nvSpPr>
        <p:spPr>
          <a:xfrm>
            <a:off x="1560382" y="1602769"/>
            <a:ext cx="5307900" cy="18390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TOI推廣計畫</a:t>
            </a:r>
            <a:br>
              <a:rPr lang="zh-TW" sz="6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b="0" lang="zh-TW" sz="3000">
                <a:latin typeface="Microsoft JhengHei"/>
                <a:ea typeface="Microsoft JhengHei"/>
                <a:cs typeface="Microsoft JhengHei"/>
                <a:sym typeface="Microsoft JhengHei"/>
              </a:rPr>
              <a:t>解題 - 推薦影片</a:t>
            </a:r>
            <a:endParaRPr b="0" sz="3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37" name="Google Shape;37;p7"/>
          <p:cNvSpPr/>
          <p:nvPr/>
        </p:nvSpPr>
        <p:spPr>
          <a:xfrm>
            <a:off x="5151474" y="4173954"/>
            <a:ext cx="6555939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[Freepik]from </a:t>
            </a:r>
            <a:r>
              <a:rPr b="0" i="0" lang="zh-TW" sz="1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70442" y="1424466"/>
            <a:ext cx="2195680" cy="219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4" name="Google Shape;114;p16"/>
          <p:cNvSpPr/>
          <p:nvPr/>
        </p:nvSpPr>
        <p:spPr>
          <a:xfrm>
            <a:off x="1637821" y="680250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範例程式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6081" y="1186885"/>
            <a:ext cx="6333598" cy="306257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1" name="Google Shape;121;p17"/>
          <p:cNvSpPr/>
          <p:nvPr/>
        </p:nvSpPr>
        <p:spPr>
          <a:xfrm>
            <a:off x="1637821" y="680250"/>
            <a:ext cx="141577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範例程式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60939" y="680250"/>
            <a:ext cx="4258940" cy="3730385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174660" y="1870079"/>
            <a:ext cx="1104832" cy="148956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題</a:t>
            </a:r>
            <a:b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5000">
                <a:latin typeface="Microsoft JhengHei"/>
                <a:ea typeface="Microsoft JhengHei"/>
                <a:cs typeface="Microsoft JhengHei"/>
                <a:sym typeface="Microsoft JhengHei"/>
              </a:rPr>
              <a:t>目</a:t>
            </a:r>
            <a:endParaRPr sz="50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1475315" y="682074"/>
            <a:ext cx="68199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在這個資訊發達的世代，越來越多人想成為網紅直播主，只要有流量就會有一堆接不完的代言和業配。喜愛活在鎂光燈下的</a:t>
            </a:r>
            <a:r>
              <a:rPr b="0" i="0" lang="zh-TW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雯雯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，想要打出一番知名度，首先就是要瞭解知名影片平台的影片推薦系統是如何運作的。以下是某影片串流平台的演算法，請幫助</a:t>
            </a:r>
            <a:r>
              <a:rPr b="0" i="0" lang="zh-TW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雯雯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更加瞭解影片推薦系統吧！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某影片串流平台</a:t>
            </a:r>
            <a:r>
              <a:rPr b="1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計算「優先推薦指數」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時，考量的資訊包括</a:t>
            </a:r>
            <a:r>
              <a:rPr b="1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觀看人數、影片長度、平均觀看時間以及同類型相關係數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b="1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依照「優先推薦指數」由高至低列出優先推薦影片名稱。 </a:t>
            </a:r>
            <a:r>
              <a:rPr b="0" i="0" lang="zh-TW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「優先推薦指數」公式計算方法如下： </a:t>
            </a:r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1825077" y="3544396"/>
            <a:ext cx="6120375" cy="663067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7406" l="-620" r="0" t="0"/>
            </a:stretch>
          </a:blip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2" name="Google Shape;52;p9"/>
          <p:cNvSpPr/>
          <p:nvPr/>
        </p:nvSpPr>
        <p:spPr>
          <a:xfrm>
            <a:off x="1505047" y="610232"/>
            <a:ext cx="689423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Microsoft JhengHei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輸入格式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第一行有</a:t>
            </a: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一個正整數 </a:t>
            </a:r>
            <a:r>
              <a:rPr b="1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 </a:t>
            </a:r>
            <a:r>
              <a:rPr b="1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N ≤</a:t>
            </a: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50)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，代表影片個數。</a:t>
            </a: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接下來 </a:t>
            </a:r>
            <a:r>
              <a:rPr b="1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 </a:t>
            </a: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行，每行各有一個字串 </a:t>
            </a:r>
            <a:r>
              <a:rPr b="1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，一個正整數 </a:t>
            </a:r>
            <a:r>
              <a:rPr b="1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，兩個正整數 </a:t>
            </a:r>
            <a:r>
              <a:rPr b="1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和 </a:t>
            </a:r>
            <a:r>
              <a:rPr b="1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b="1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，一個正整數 </a:t>
            </a:r>
            <a:r>
              <a:rPr b="1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，彼此間以空白隔開。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字串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不含空格，字元數不超過 15 個字元）代表</a:t>
            </a:r>
            <a:r>
              <a:rPr b="1" i="0" lang="zh-TW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影片名稱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，正整數 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(1 ≤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10</a:t>
            </a:r>
            <a:r>
              <a:rPr b="0" baseline="3000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代表</a:t>
            </a:r>
            <a:r>
              <a:rPr b="1" i="0" lang="zh-TW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觀看人數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；正整數 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 ≤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180) 和 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 ≤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180) 分別表示</a:t>
            </a:r>
            <a:r>
              <a:rPr b="1" i="0" lang="zh-TW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影片長度與平均觀看時間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（單位：分鐘）；正整數 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(1 ≤</a:t>
            </a:r>
            <a:r>
              <a:rPr b="0" i="1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 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≤ 10) 代表</a:t>
            </a:r>
            <a:r>
              <a:rPr b="1" i="0" lang="zh-TW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相關係數</a:t>
            </a:r>
            <a:r>
              <a:rPr b="0" i="0" lang="zh-TW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1505047" y="2087560"/>
            <a:ext cx="6894234" cy="102194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437" l="-919" r="-182" t="-24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graphicFrame>
        <p:nvGraphicFramePr>
          <p:cNvPr id="54" name="Google Shape;54;p9"/>
          <p:cNvGraphicFramePr/>
          <p:nvPr/>
        </p:nvGraphicFramePr>
        <p:xfrm>
          <a:off x="2646255" y="321653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{4629EFD2-AFB7-4E4C-B15C-EE286BFB1120}</a:tableStyleId>
              </a:tblPr>
              <a:tblGrid>
                <a:gridCol w="2070800"/>
                <a:gridCol w="2014825"/>
              </a:tblGrid>
              <a:tr h="123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zh-TW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輸入範例</a:t>
                      </a:r>
                      <a:b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A-Fu 1000 4 4 9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HowHow 100 5 4 10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Married 1000 8 7 9</a:t>
                      </a:r>
                      <a:r>
                        <a:rPr lang="zh-TW" sz="1400" u="none" cap="none" strike="noStrike"/>
                        <a:t> 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Microsoft JhengHei"/>
                        <a:buNone/>
                      </a:pPr>
                      <a:r>
                        <a:rPr b="1" lang="zh-TW" sz="18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輸出範例</a:t>
                      </a:r>
                      <a:b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</a:b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A-Fu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Married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0" i="0" lang="zh-TW" sz="14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HowHow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idx="4294967295" type="ctrTitle"/>
          </p:nvPr>
        </p:nvSpPr>
        <p:spPr>
          <a:xfrm>
            <a:off x="4779000" y="987034"/>
            <a:ext cx="32343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2400"/>
              <a:buFont typeface="Oswald"/>
              <a:buNone/>
            </a:pPr>
            <a:r>
              <a:rPr b="1" i="0" lang="zh-TW" sz="55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解題重點:</a:t>
            </a:r>
            <a:endParaRPr b="1" i="0" sz="5500" u="none" cap="none" strike="noStrike">
              <a:solidFill>
                <a:srgbClr val="25212A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0" name="Google Shape;60;p10"/>
          <p:cNvSpPr txBox="1"/>
          <p:nvPr>
            <p:ph idx="4294967295" type="subTitle"/>
          </p:nvPr>
        </p:nvSpPr>
        <p:spPr>
          <a:xfrm>
            <a:off x="4893955" y="2146834"/>
            <a:ext cx="3533343" cy="18488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讀入資料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讀入字串，計算推薦指數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1" i="0" lang="zh-TW" sz="2400" u="none" cap="none" strike="noStrike">
                <a:solidFill>
                  <a:srgbClr val="25212A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排序</a:t>
            </a: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212A"/>
              </a:buClr>
              <a:buSzPts val="3000"/>
              <a:buFont typeface="Tinos"/>
              <a:buNone/>
            </a:pPr>
            <a:r>
              <a:rPr b="0" i="0" lang="zh-TW" sz="2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依推薦指數排序輸出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595300" y="474990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3088" y="1305793"/>
            <a:ext cx="2531913" cy="2531913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/>
          <p:nvPr/>
        </p:nvSpPr>
        <p:spPr>
          <a:xfrm>
            <a:off x="1375888" y="4230894"/>
            <a:ext cx="5435933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[smashicons]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zh-TW"/>
              <a:t>‹#›</a:t>
            </a:fld>
            <a:endParaRPr b="0"/>
          </a:p>
        </p:txBody>
      </p:sp>
      <p:sp>
        <p:nvSpPr>
          <p:cNvPr id="69" name="Google Shape;69;p11"/>
          <p:cNvSpPr/>
          <p:nvPr/>
        </p:nvSpPr>
        <p:spPr>
          <a:xfrm>
            <a:off x="1811274" y="2316400"/>
            <a:ext cx="3339376" cy="510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6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icrosoft JhengHei"/>
              <a:buNone/>
            </a:pPr>
            <a:r>
              <a:rPr b="1" i="0" lang="zh-TW" sz="44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讀入資料</a:t>
            </a:r>
            <a:r>
              <a:rPr b="0" i="0" lang="zh-TW" sz="40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endParaRPr b="0" i="0" sz="4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0" name="Google Shape;70;p11"/>
          <p:cNvSpPr/>
          <p:nvPr/>
        </p:nvSpPr>
        <p:spPr>
          <a:xfrm>
            <a:off x="5249387" y="4208146"/>
            <a:ext cx="54651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[Darius Dan]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1"/>
          <p:cNvSpPr/>
          <p:nvPr/>
        </p:nvSpPr>
        <p:spPr>
          <a:xfrm>
            <a:off x="2157523" y="2827100"/>
            <a:ext cx="3570208" cy="45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icrosoft JhengHei"/>
              <a:buNone/>
            </a:pPr>
            <a:r>
              <a:rPr b="0" i="0" lang="zh-TW" sz="24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讀入字串，計算推薦指數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2627" y="1437900"/>
            <a:ext cx="2267699" cy="226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/>
          <p:nvPr/>
        </p:nvSpPr>
        <p:spPr>
          <a:xfrm>
            <a:off x="1731534" y="1495816"/>
            <a:ext cx="6266082" cy="976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zh-TW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讀入字串、整數：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icrosoft JhengHei"/>
              <a:buAutoNum type="arabicParenBoth"/>
            </a:pPr>
            <a:r>
              <a:rPr b="1" i="0" lang="zh-TW" sz="1400" u="none" cap="none" strike="noStrik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讀入</a:t>
            </a:r>
            <a:r>
              <a:rPr b="1" i="0" lang="zh-TW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影片個數 N </a:t>
            </a:r>
            <a:endParaRPr b="1" i="0" sz="1400" u="none" cap="none" strike="noStrik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357188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讀入 N 個</a:t>
            </a:r>
            <a:r>
              <a:rPr b="1" i="0" lang="zh-TW" sz="1400" u="sng" cap="none" strike="noStrike">
                <a:solidFill>
                  <a:srgbClr val="26262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影片的名稱、觀看人數、影片長度、平均觀看時間、相關係數</a:t>
            </a:r>
            <a:endParaRPr b="0" i="0" sz="1600" u="sng" cap="none" strike="noStrike">
              <a:solidFill>
                <a:srgbClr val="00B05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讀入資料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90076" y="2571750"/>
            <a:ext cx="5982899" cy="1759210"/>
          </a:xfrm>
          <a:prstGeom prst="rect">
            <a:avLst/>
          </a:prstGeom>
          <a:noFill/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1731534" y="1495816"/>
            <a:ext cx="626608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zh-TW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計算優先推薦指數：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讀入資料</a:t>
            </a:r>
            <a:endParaRPr b="1"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3484462" y="597061"/>
            <a:ext cx="4688513" cy="54893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666" l="0" r="0" t="0"/>
            </a:stretch>
          </a:blipFill>
          <a:ln cap="flat" cmpd="sng" w="9525">
            <a:solidFill>
              <a:srgbClr val="26262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05312" y="1941792"/>
            <a:ext cx="6062904" cy="224046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2353456" y="3672590"/>
            <a:ext cx="3642610" cy="359764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5828718" y="1345914"/>
            <a:ext cx="2388795" cy="49872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97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b="0" i="0" lang="zh-TW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8742670" y="4749900"/>
            <a:ext cx="40133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b="0" lang="zh-TW"/>
              <a:t>‹#›</a:t>
            </a:fld>
            <a:endParaRPr b="0"/>
          </a:p>
        </p:txBody>
      </p:sp>
      <p:sp>
        <p:nvSpPr>
          <p:cNvPr id="97" name="Google Shape;97;p14"/>
          <p:cNvSpPr/>
          <p:nvPr/>
        </p:nvSpPr>
        <p:spPr>
          <a:xfrm>
            <a:off x="1817084" y="2316400"/>
            <a:ext cx="1210588" cy="4985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Microsoft JhengHei"/>
              <a:buNone/>
            </a:pPr>
            <a:r>
              <a:rPr b="1" i="0" lang="zh-TW" sz="4000" u="none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排序</a:t>
            </a:r>
            <a:endParaRPr b="1" i="0" sz="4000" u="none" cap="none" strike="noStrike">
              <a:solidFill>
                <a:srgbClr val="00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5378479" y="4197388"/>
            <a:ext cx="546513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Icon made by [surang] from </a:t>
            </a:r>
            <a:r>
              <a:rPr b="0" i="0" lang="zh-TW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www.flaticon.com</a:t>
            </a:r>
            <a:r>
              <a:rPr b="0" i="0" lang="zh-TW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2157523" y="2827100"/>
            <a:ext cx="2954655" cy="4515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Microsoft JhengHei"/>
              <a:buNone/>
            </a:pPr>
            <a:r>
              <a:rPr b="0" i="0" lang="zh-TW" sz="2400" u="none" cap="none" strike="noStrike">
                <a:solidFill>
                  <a:srgbClr val="5959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依推薦指數排序輸出</a:t>
            </a:r>
            <a:endParaRPr b="0" i="0" sz="2000" u="none" cap="none" strike="noStrike">
              <a:solidFill>
                <a:srgbClr val="5959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52425" y="1047865"/>
            <a:ext cx="2858621" cy="2858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/>
          <p:nvPr/>
        </p:nvSpPr>
        <p:spPr>
          <a:xfrm>
            <a:off x="1731534" y="1452503"/>
            <a:ext cx="6266082" cy="13397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Noto Sans Symbols"/>
              <a:buChar char="⮚"/>
            </a:pPr>
            <a:r>
              <a:rPr b="1" i="0" lang="zh-TW" sz="1800" u="none" cap="none" strike="noStrike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排序優先推薦指數：</a:t>
            </a:r>
            <a:endParaRPr b="1" i="0" sz="1800" u="none" cap="none" strike="noStrike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400"/>
              <a:buFont typeface="Microsoft JhengHei"/>
              <a:buAutoNum type="arabicParenBoth"/>
            </a:pPr>
            <a:r>
              <a:rPr b="1" i="0" lang="zh-TW" sz="14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bool tmp[51] 紀錄是否排序過</a:t>
            </a:r>
            <a:endParaRPr b="1" i="0" sz="1400" u="none" cap="none" strike="noStrik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0：沒有，1：有</a:t>
            </a:r>
            <a:endParaRPr b="1" i="0" sz="1400" u="none" cap="none" strike="noStrik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icrosoft JhengHei"/>
              <a:buNone/>
            </a:pPr>
            <a:r>
              <a:rPr b="1" i="0" lang="zh-TW" sz="1400" u="none" cap="none" strike="noStrik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b="1" i="0" lang="zh-TW" sz="16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每輪選出沒排序過最大的輸出</a:t>
            </a:r>
            <a:endParaRPr b="1" i="0" sz="14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6" name="Google Shape;106;p15"/>
          <p:cNvSpPr txBox="1"/>
          <p:nvPr>
            <p:ph idx="1" type="body"/>
          </p:nvPr>
        </p:nvSpPr>
        <p:spPr>
          <a:xfrm>
            <a:off x="1556175" y="742950"/>
            <a:ext cx="6616800" cy="5633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651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◈"/>
            </a:pPr>
            <a:r>
              <a:rPr b="1" lang="zh-TW" sz="2400"/>
              <a:t> 排序</a:t>
            </a:r>
            <a:endParaRPr b="1"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7" name="Google Shape;107;p15"/>
          <p:cNvSpPr txBox="1"/>
          <p:nvPr>
            <p:ph idx="12" type="sldNum"/>
          </p:nvPr>
        </p:nvSpPr>
        <p:spPr>
          <a:xfrm>
            <a:off x="8713794" y="4749900"/>
            <a:ext cx="430206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icrosoft JhengHei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108" name="Google Shape;1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4575" y="1636297"/>
            <a:ext cx="3364943" cy="2604251"/>
          </a:xfrm>
          <a:prstGeom prst="rect">
            <a:avLst/>
          </a:prstGeom>
          <a:noFill/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Quint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