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Tinos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FC3ED6-1F48-425F-84DA-0AEBCAB31C0C}">
  <a:tblStyle styleId="{EBFC3ED6-1F48-425F-84DA-0AEBCAB31C0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Tinos-regular.fntdata"/><Relationship Id="rId14" Type="http://schemas.openxmlformats.org/officeDocument/2006/relationships/slide" Target="slides/slide8.xml"/><Relationship Id="rId17" Type="http://schemas.openxmlformats.org/officeDocument/2006/relationships/font" Target="fonts/Tinos-italic.fntdata"/><Relationship Id="rId16" Type="http://schemas.openxmlformats.org/officeDocument/2006/relationships/font" Target="fonts/Tino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font" Target="fonts/Tino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各重點封面">
  <p:cSld name="各重點封面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2" type="sldNum"/>
          </p:nvPr>
        </p:nvSpPr>
        <p:spPr>
          <a:xfrm>
            <a:off x="86849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1584386" y="1162465"/>
            <a:ext cx="3514388" cy="2783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5774635" y="2221800"/>
            <a:ext cx="2216426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40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純文字">
  <p:cSld name="講解純文字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723418" y="4749900"/>
            <a:ext cx="4205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1664750" y="1466454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556175" y="158870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4990038" y="158870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1556175" y="766554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程式碼">
  <p:cSld name="講解程式碼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534689" y="1453284"/>
            <a:ext cx="6774424" cy="29497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1534688" y="644056"/>
            <a:ext cx="6774423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版面1">
  <p:cSld name="講解版面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  <a:defRPr b="1" i="0" sz="1400" u="none" cap="none" strike="noStrike">
                <a:solidFill>
                  <a:schemeClr val="lt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4920700" y="1579908"/>
            <a:ext cx="3270250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1556175" y="1579907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講解版面2">
  <p:cSld name="講解版面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 b="1" i="0" sz="1400" u="none" cap="none" strike="noStrike">
              <a:solidFill>
                <a:schemeClr val="lt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1594325" y="1609725"/>
            <a:ext cx="3270250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  <a:defRPr b="0" i="0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990038" y="1609724"/>
            <a:ext cx="3182937" cy="2614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4335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10"/>
              <a:buFont typeface="Noto Sans Symbols"/>
              <a:buChar char="⮚"/>
              <a:defRPr b="1" i="0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AutoNum type="arabicPeriod"/>
              <a:defRPr b="1" i="0" sz="16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jp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4856177"/>
            <a:ext cx="338105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icrosoft JhengHei"/>
              <a:buNone/>
            </a:pPr>
            <a:r>
              <a:rPr b="1" i="0" lang="zh-TW" sz="13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臺灣國際資訊奧林匹亞競賽 (TOI) 推廣計畫 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1423781" y="592690"/>
            <a:ext cx="6925089" cy="993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◆"/>
              <a:defRPr b="1" i="0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flaticon.com/?fbclid=IwAR3_xJEOVQxO0E7epvyDoEvq_sdyU6Zh-l8-UlNq7ydRGfbnTuC3gv_s4do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idx="4294967295" type="ctrTitle"/>
          </p:nvPr>
        </p:nvSpPr>
        <p:spPr>
          <a:xfrm>
            <a:off x="1552698" y="1859594"/>
            <a:ext cx="5307900" cy="183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44000" lvl="0" marL="144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r>
              <a:rPr b="1" i="0" lang="zh-TW" sz="5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TOI推廣計畫</a:t>
            </a:r>
            <a:br>
              <a:rPr b="1" i="0" lang="zh-TW" sz="6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i="0" lang="zh-TW" sz="3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解題-排課表</a:t>
            </a:r>
            <a:endParaRPr b="0" i="0" sz="3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4386825" y="4178733"/>
            <a:ext cx="41056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smalllikeart from </a:t>
            </a:r>
            <a:r>
              <a:rPr b="0" i="0" lang="zh-TW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鄭\Desktop\TOI推廣\11-27\calendar.png" id="42" name="Google Shape;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2836" y="1202500"/>
            <a:ext cx="24384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174660" y="1870079"/>
            <a:ext cx="1104832" cy="14895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None/>
            </a:pP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題</a:t>
            </a:r>
            <a:b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目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9" name="Google Shape;49;p8"/>
          <p:cNvSpPr/>
          <p:nvPr/>
        </p:nvSpPr>
        <p:spPr>
          <a:xfrm>
            <a:off x="1643743" y="715917"/>
            <a:ext cx="6809377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小新是一個大學生，最近他要開學了，他想在這新的學期多修幾堂課程，不過他不知道怎麼安排才能修習</a:t>
            </a:r>
            <a:r>
              <a:rPr b="1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最多課程</a:t>
            </a:r>
            <a:r>
              <a:rPr b="0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TW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請你撰寫一個程式幫助小新選擇最多且時間不衝突的課程。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1643743" y="4017413"/>
            <a:ext cx="350448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smalllikeart from </a:t>
            </a:r>
            <a:r>
              <a:rPr b="0" i="0" lang="zh-TW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鄭\Desktop\TOI推廣\11-27\language.png" id="51" name="Google Shape;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6845" y="2356797"/>
            <a:ext cx="1820100" cy="18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7" name="Google Shape;57;p9"/>
          <p:cNvSpPr/>
          <p:nvPr/>
        </p:nvSpPr>
        <p:spPr>
          <a:xfrm>
            <a:off x="1659279" y="809270"/>
            <a:ext cx="6642851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輸入格式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輸入的第一列為一個正整數</a:t>
            </a:r>
            <a:r>
              <a:rPr b="1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N（1 ≤ N ≤ 10</a:t>
            </a:r>
            <a:r>
              <a:rPr b="1" baseline="3000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）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，代表學校的課程數量，接著N列課程，</a:t>
            </a:r>
            <a:r>
              <a:rPr b="1" i="0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每列代表一堂課程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，有三個正整數，</a:t>
            </a:r>
            <a:r>
              <a:rPr b="1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D（1 ≤ </a:t>
            </a:r>
            <a:r>
              <a:rPr b="1" i="1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 </a:t>
            </a:r>
            <a:r>
              <a:rPr b="1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≤ 5）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代表</a:t>
            </a:r>
            <a:r>
              <a:rPr b="1" i="0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課堂的星期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b="1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S（1 ≤ </a:t>
            </a:r>
            <a:r>
              <a:rPr b="1" i="1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b="1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≤ 10）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代表</a:t>
            </a:r>
            <a:r>
              <a:rPr b="1" i="0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課程起始時間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b="1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T（S&lt; </a:t>
            </a:r>
            <a:r>
              <a:rPr b="1" i="1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 </a:t>
            </a:r>
            <a:r>
              <a:rPr b="1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≤ 10）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代表</a:t>
            </a:r>
            <a:r>
              <a:rPr b="1" i="0" lang="zh-TW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課程結束時間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，在星期及時間不重疊的情況下，幫助小新選擇</a:t>
            </a:r>
            <a:r>
              <a:rPr b="1" i="0" lang="zh-TW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最多</a:t>
            </a: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的課程。</a:t>
            </a:r>
            <a:endParaRPr/>
          </a:p>
        </p:txBody>
      </p:sp>
      <p:sp>
        <p:nvSpPr>
          <p:cNvPr id="58" name="Google Shape;58;p9"/>
          <p:cNvSpPr/>
          <p:nvPr/>
        </p:nvSpPr>
        <p:spPr>
          <a:xfrm>
            <a:off x="1659279" y="2532716"/>
            <a:ext cx="3350711" cy="1046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輸出格式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對每筆資料請輸出一列，代表小新能選的最多且不衝突的課程總數。</a:t>
            </a:r>
            <a:endParaRPr/>
          </a:p>
        </p:txBody>
      </p:sp>
      <p:graphicFrame>
        <p:nvGraphicFramePr>
          <p:cNvPr id="59" name="Google Shape;59;p9"/>
          <p:cNvGraphicFramePr/>
          <p:nvPr/>
        </p:nvGraphicFramePr>
        <p:xfrm>
          <a:off x="5419859" y="260405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{EBFC3ED6-1F48-425F-84DA-0AEBCAB31C0C}</a:tableStyleId>
              </a:tblPr>
              <a:tblGrid>
                <a:gridCol w="1368050"/>
                <a:gridCol w="1342550"/>
              </a:tblGrid>
              <a:tr h="941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1 1 10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2 3 4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2 4 5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3 6 7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4 8 9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5 8 9</a:t>
                      </a:r>
                      <a:endParaRPr sz="1800" u="none" cap="none" strike="noStrik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60" name="Google Shape;60;p9"/>
          <p:cNvSpPr/>
          <p:nvPr/>
        </p:nvSpPr>
        <p:spPr>
          <a:xfrm>
            <a:off x="4919327" y="571141"/>
            <a:ext cx="350448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smalllikeart from </a:t>
            </a:r>
            <a:r>
              <a:rPr b="0" i="0" lang="zh-TW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鄭\Desktop\TOI推廣\11-27\2247596.png" id="61" name="Google Shape;6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55973" y="3579156"/>
            <a:ext cx="894715" cy="894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idx="4294967295" type="ctrTitle"/>
          </p:nvPr>
        </p:nvSpPr>
        <p:spPr>
          <a:xfrm>
            <a:off x="4779000" y="694426"/>
            <a:ext cx="3234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Noto Sans Symbols"/>
              <a:buNone/>
            </a:pPr>
            <a:r>
              <a:rPr b="1" i="0" lang="zh-TW" sz="55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解題重點:</a:t>
            </a:r>
            <a:endParaRPr b="1" i="0" sz="5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7" name="Google Shape;67;p10"/>
          <p:cNvSpPr txBox="1"/>
          <p:nvPr>
            <p:ph idx="1" type="subTitle"/>
          </p:nvPr>
        </p:nvSpPr>
        <p:spPr>
          <a:xfrm>
            <a:off x="4893956" y="1854226"/>
            <a:ext cx="3234300" cy="23706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AutoNum type="arabicPeriod"/>
            </a:pPr>
            <a:r>
              <a:rPr b="1" i="0" lang="zh-TW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重點一                   </a:t>
            </a:r>
            <a:r>
              <a:rPr b="1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結構儲存資料</a:t>
            </a:r>
            <a:endParaRPr b="1" i="0" sz="2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AutoNum type="arabicPeriod"/>
            </a:pPr>
            <a:r>
              <a:rPr b="1" i="0" lang="zh-TW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重點二                   </a:t>
            </a:r>
            <a:r>
              <a:rPr b="1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排序</a:t>
            </a:r>
            <a:endParaRPr b="1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572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icrosoft JhengHei"/>
              <a:buAutoNum type="arabicPeriod"/>
            </a:pPr>
            <a:r>
              <a:rPr b="1" i="0" lang="zh-TW" sz="2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重點三</a:t>
            </a:r>
            <a:endParaRPr b="1" i="0" sz="24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44767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貪心</a:t>
            </a:r>
            <a:endParaRPr b="1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9" name="Google Shape;69;p10"/>
          <p:cNvSpPr/>
          <p:nvPr/>
        </p:nvSpPr>
        <p:spPr>
          <a:xfrm>
            <a:off x="4533579" y="4224837"/>
            <a:ext cx="40847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smalllikeart from </a:t>
            </a:r>
            <a:r>
              <a:rPr b="0" i="0" lang="zh-TW" sz="1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6534" y="1349994"/>
            <a:ext cx="2443511" cy="2443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鄭\Desktop\TOI推廣\11-27\1574609471961.jpg" id="75" name="Google Shape;75;p11"/>
          <p:cNvPicPr preferRelativeResize="0"/>
          <p:nvPr/>
        </p:nvPicPr>
        <p:blipFill rotWithShape="1">
          <a:blip r:embed="rId3">
            <a:alphaModFix/>
          </a:blip>
          <a:srcRect b="3561" l="0" r="0" t="4962"/>
          <a:stretch/>
        </p:blipFill>
        <p:spPr>
          <a:xfrm>
            <a:off x="2260544" y="3007360"/>
            <a:ext cx="2252663" cy="109784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7" name="Google Shape;77;p1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zh-TW" sz="2400"/>
              <a:t>結構儲存資料</a:t>
            </a:r>
            <a:endParaRPr/>
          </a:p>
        </p:txBody>
      </p:sp>
      <p:sp>
        <p:nvSpPr>
          <p:cNvPr id="78" name="Google Shape;78;p11"/>
          <p:cNvSpPr txBox="1"/>
          <p:nvPr/>
        </p:nvSpPr>
        <p:spPr>
          <a:xfrm>
            <a:off x="1821846" y="1525718"/>
            <a:ext cx="6440266" cy="830997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為了讓我們方便比較與選擇課程，我們必須使用</a:t>
            </a:r>
            <a:r>
              <a:rPr b="1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結構</a:t>
            </a: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來儲存資料。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結構內儲存三個整數，分別代表課堂星期、課堂開始時間、課堂結束時間。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2171712" y="2507237"/>
            <a:ext cx="13708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1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範例程式：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4952553" y="3010321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課堂星期</a:t>
            </a:r>
            <a:endParaRPr b="1" i="0" sz="1400" u="none" cap="none" strike="noStrik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4848352" y="3414303"/>
            <a:ext cx="12618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課堂開始時間</a:t>
            </a:r>
            <a:endParaRPr b="1" i="0" sz="1400" u="none" cap="none" strike="noStrike">
              <a:solidFill>
                <a:srgbClr val="00B05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82" name="Google Shape;82;p11"/>
          <p:cNvCxnSpPr/>
          <p:nvPr/>
        </p:nvCxnSpPr>
        <p:spPr>
          <a:xfrm flipH="1" rot="10800000">
            <a:off x="4230624" y="3176945"/>
            <a:ext cx="617728" cy="166081"/>
          </a:xfrm>
          <a:prstGeom prst="straightConnector1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3" name="Google Shape;83;p11"/>
          <p:cNvCxnSpPr/>
          <p:nvPr/>
        </p:nvCxnSpPr>
        <p:spPr>
          <a:xfrm flipH="1" rot="10800000">
            <a:off x="4348480" y="3556280"/>
            <a:ext cx="447311" cy="11912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4" name="Google Shape;84;p11"/>
          <p:cNvSpPr/>
          <p:nvPr/>
        </p:nvSpPr>
        <p:spPr>
          <a:xfrm>
            <a:off x="4987398" y="3779519"/>
            <a:ext cx="12618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課堂結束時間</a:t>
            </a:r>
            <a:endParaRPr b="1" i="0" sz="14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85" name="Google Shape;85;p11"/>
          <p:cNvCxnSpPr/>
          <p:nvPr/>
        </p:nvCxnSpPr>
        <p:spPr>
          <a:xfrm>
            <a:off x="4165600" y="3809457"/>
            <a:ext cx="682752" cy="123951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1" name="Google Shape;91;p12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zh-TW" sz="2400"/>
              <a:t>排序</a:t>
            </a:r>
            <a:endParaRPr sz="2400"/>
          </a:p>
        </p:txBody>
      </p:sp>
      <p:sp>
        <p:nvSpPr>
          <p:cNvPr id="92" name="Google Shape;92;p12"/>
          <p:cNvSpPr/>
          <p:nvPr/>
        </p:nvSpPr>
        <p:spPr>
          <a:xfrm>
            <a:off x="1692947" y="1421188"/>
            <a:ext cx="6480028" cy="1331134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儲存好資料後，我們必須</a:t>
            </a:r>
            <a:r>
              <a:rPr b="0" i="0" lang="zh-TW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撰寫一個規則來排序我們的資料</a:t>
            </a: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arenR"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星期小的課堂在前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AutoNum type="arabicParenR"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若星期相同，則課堂結束時間早的在前(無視開始時間)</a:t>
            </a:r>
            <a:endParaRPr/>
          </a:p>
          <a:p>
            <a:pPr indent="-276225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t/>
            </a:r>
            <a:endParaRPr b="0" i="0" sz="105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接著便可</a:t>
            </a:r>
            <a:r>
              <a:rPr b="1" i="0" lang="zh-TW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呼叫sort()函式來進行排序</a:t>
            </a: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，方便後續的課堂選擇。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1657181" y="2840012"/>
            <a:ext cx="13708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1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範例程式：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Google Shape;94;p12"/>
          <p:cNvGrpSpPr/>
          <p:nvPr/>
        </p:nvGrpSpPr>
        <p:grpSpPr>
          <a:xfrm>
            <a:off x="1776088" y="3147997"/>
            <a:ext cx="5380326" cy="1020665"/>
            <a:chOff x="1776088" y="3152697"/>
            <a:chExt cx="5380326" cy="1020665"/>
          </a:xfrm>
        </p:grpSpPr>
        <p:pic>
          <p:nvPicPr>
            <p:cNvPr descr="C:\Users\鄭\Desktop\TOI推廣\11-27\1574609929804.jpg" id="95" name="Google Shape;95;p12"/>
            <p:cNvPicPr preferRelativeResize="0"/>
            <p:nvPr/>
          </p:nvPicPr>
          <p:blipFill rotWithShape="1">
            <a:blip r:embed="rId3">
              <a:alphaModFix/>
            </a:blip>
            <a:srcRect b="0" l="0" r="4682" t="0"/>
            <a:stretch/>
          </p:blipFill>
          <p:spPr>
            <a:xfrm>
              <a:off x="1776088" y="3152697"/>
              <a:ext cx="4210064" cy="1020665"/>
            </a:xfrm>
            <a:prstGeom prst="rect">
              <a:avLst/>
            </a:prstGeom>
            <a:noFill/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</p:pic>
        <p:cxnSp>
          <p:nvCxnSpPr>
            <p:cNvPr id="96" name="Google Shape;96;p12"/>
            <p:cNvCxnSpPr/>
            <p:nvPr/>
          </p:nvCxnSpPr>
          <p:spPr>
            <a:xfrm flipH="1" rot="10800000">
              <a:off x="5933440" y="3397505"/>
              <a:ext cx="890016" cy="32514"/>
            </a:xfrm>
            <a:prstGeom prst="straightConnector1">
              <a:avLst/>
            </a:prstGeom>
            <a:noFill/>
            <a:ln cap="flat" cmpd="sng" w="9525">
              <a:solidFill>
                <a:srgbClr val="00206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97" name="Google Shape;97;p12"/>
            <p:cNvCxnSpPr/>
            <p:nvPr/>
          </p:nvCxnSpPr>
          <p:spPr>
            <a:xfrm>
              <a:off x="4393184" y="3759200"/>
              <a:ext cx="1971040" cy="40644"/>
            </a:xfrm>
            <a:prstGeom prst="straightConnector1">
              <a:avLst/>
            </a:prstGeom>
            <a:noFill/>
            <a:ln cap="flat" cmpd="sng" w="9525">
              <a:solidFill>
                <a:srgbClr val="00B05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98" name="Google Shape;98;p12"/>
            <p:cNvSpPr/>
            <p:nvPr/>
          </p:nvSpPr>
          <p:spPr>
            <a:xfrm>
              <a:off x="6862500" y="3255991"/>
              <a:ext cx="293914" cy="283028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2"/>
            <p:cNvSpPr/>
            <p:nvPr/>
          </p:nvSpPr>
          <p:spPr>
            <a:xfrm>
              <a:off x="6486653" y="3658330"/>
              <a:ext cx="293914" cy="283028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zh-TW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0" name="Google Shape;100;p12"/>
            <p:cNvCxnSpPr/>
            <p:nvPr/>
          </p:nvCxnSpPr>
          <p:spPr>
            <a:xfrm>
              <a:off x="3095617" y="3858092"/>
              <a:ext cx="1188000" cy="0"/>
            </a:xfrm>
            <a:prstGeom prst="straightConnector1">
              <a:avLst/>
            </a:prstGeom>
            <a:noFill/>
            <a:ln cap="flat" cmpd="sng" w="1587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1" name="Google Shape;101;p12"/>
            <p:cNvCxnSpPr/>
            <p:nvPr/>
          </p:nvCxnSpPr>
          <p:spPr>
            <a:xfrm>
              <a:off x="4486656" y="3525215"/>
              <a:ext cx="1326183" cy="0"/>
            </a:xfrm>
            <a:prstGeom prst="straightConnector1">
              <a:avLst/>
            </a:prstGeom>
            <a:noFill/>
            <a:ln cap="flat" cmpd="sng" w="15875">
              <a:solidFill>
                <a:srgbClr val="00206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descr="C:\Users\鄭\Desktop\TOI推廣\11-27\1574610201441.jpg" id="102" name="Google Shape;10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76088" y="4243039"/>
            <a:ext cx="4205287" cy="252412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3" name="Google Shape;103;p12"/>
          <p:cNvSpPr/>
          <p:nvPr/>
        </p:nvSpPr>
        <p:spPr>
          <a:xfrm>
            <a:off x="6730854" y="4153951"/>
            <a:ext cx="9028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排序函式</a:t>
            </a:r>
            <a:endParaRPr b="1" i="0" sz="14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104" name="Google Shape;104;p12"/>
          <p:cNvCxnSpPr/>
          <p:nvPr/>
        </p:nvCxnSpPr>
        <p:spPr>
          <a:xfrm flipH="1" rot="10800000">
            <a:off x="5981375" y="4307840"/>
            <a:ext cx="682752" cy="63660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0" name="Google Shape;110;p13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zh-TW" sz="2400"/>
              <a:t>貪心</a:t>
            </a:r>
            <a:endParaRPr sz="2400"/>
          </a:p>
        </p:txBody>
      </p:sp>
      <p:sp>
        <p:nvSpPr>
          <p:cNvPr id="111" name="Google Shape;111;p13"/>
          <p:cNvSpPr txBox="1"/>
          <p:nvPr/>
        </p:nvSpPr>
        <p:spPr>
          <a:xfrm>
            <a:off x="1821845" y="1409580"/>
            <a:ext cx="6351129" cy="1323439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由於題目是要求修習最多的課程，所以不需選擇最長時間的課程，只需選擇</a:t>
            </a:r>
            <a:r>
              <a:rPr b="1" i="0" lang="zh-TW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最早結束</a:t>
            </a: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的課程，讓我們有更多機會選擇下一堂課，因此針對排序後的課堂， 利用last參數避免課堂衝突，選擇</a:t>
            </a:r>
            <a:r>
              <a:rPr b="1" i="0" lang="zh-TW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不衝突且最早結束</a:t>
            </a: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的課程，並更新課堂結束時間last。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zh-TW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因不同日課堂無關，換日則將last參數歸0(因還沒選課)。</a:t>
            </a:r>
            <a:endParaRPr b="0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1671840" y="2795530"/>
            <a:ext cx="137088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1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範例程式：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3" name="Google Shape;113;p13"/>
          <p:cNvCxnSpPr/>
          <p:nvPr/>
        </p:nvCxnSpPr>
        <p:spPr>
          <a:xfrm>
            <a:off x="4795790" y="3580384"/>
            <a:ext cx="201620" cy="615332"/>
          </a:xfrm>
          <a:prstGeom prst="straightConnector1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descr="C:\Users\鄭\Desktop\TOI推廣\11-27\1574610664198.jpg" id="114" name="Google Shape;114;p13"/>
          <p:cNvPicPr preferRelativeResize="0"/>
          <p:nvPr/>
        </p:nvPicPr>
        <p:blipFill rotWithShape="1">
          <a:blip r:embed="rId3">
            <a:alphaModFix/>
          </a:blip>
          <a:srcRect b="4761" l="0" r="963" t="3502"/>
          <a:stretch/>
        </p:blipFill>
        <p:spPr>
          <a:xfrm>
            <a:off x="3401456" y="2806384"/>
            <a:ext cx="4828413" cy="1626938"/>
          </a:xfrm>
          <a:prstGeom prst="rect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5" name="Google Shape;115;p13"/>
          <p:cNvSpPr/>
          <p:nvPr/>
        </p:nvSpPr>
        <p:spPr>
          <a:xfrm>
            <a:off x="1961449" y="3196297"/>
            <a:ext cx="8306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換日歸0</a:t>
            </a:r>
            <a:endParaRPr b="1" i="0" sz="1400" u="none" cap="none" strike="noStrik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1726342" y="3880525"/>
            <a:ext cx="14414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選課與更新時間</a:t>
            </a:r>
            <a:endParaRPr b="1" i="0" sz="1400" u="none" cap="none" strike="noStrike">
              <a:solidFill>
                <a:srgbClr val="00B05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117" name="Google Shape;117;p13"/>
          <p:cNvCxnSpPr>
            <a:endCxn id="115" idx="3"/>
          </p:cNvCxnSpPr>
          <p:nvPr/>
        </p:nvCxnSpPr>
        <p:spPr>
          <a:xfrm rot="10800000">
            <a:off x="2792126" y="3350186"/>
            <a:ext cx="1316700" cy="41400"/>
          </a:xfrm>
          <a:prstGeom prst="straightConnector1">
            <a:avLst/>
          </a:prstGeom>
          <a:noFill/>
          <a:ln cap="flat" cmpd="sng" w="9525">
            <a:solidFill>
              <a:srgbClr val="00206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8" name="Google Shape;118;p13"/>
          <p:cNvCxnSpPr>
            <a:endCxn id="116" idx="3"/>
          </p:cNvCxnSpPr>
          <p:nvPr/>
        </p:nvCxnSpPr>
        <p:spPr>
          <a:xfrm flipH="1">
            <a:off x="3167762" y="3950114"/>
            <a:ext cx="904500" cy="8430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nos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4" name="Google Shape;124;p14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◆"/>
            </a:pPr>
            <a:r>
              <a:rPr lang="zh-TW" sz="2400"/>
              <a:t>範例程式</a:t>
            </a:r>
            <a:endParaRPr sz="2400"/>
          </a:p>
        </p:txBody>
      </p:sp>
      <p:pic>
        <p:nvPicPr>
          <p:cNvPr descr="C:\Users\鄭\Desktop\TOI推廣\11-27\1574685972598.jpg" id="125" name="Google Shape;125;p14"/>
          <p:cNvPicPr preferRelativeResize="0"/>
          <p:nvPr/>
        </p:nvPicPr>
        <p:blipFill rotWithShape="1">
          <a:blip r:embed="rId3">
            <a:alphaModFix/>
          </a:blip>
          <a:srcRect b="2643" l="0" r="0" t="0"/>
          <a:stretch/>
        </p:blipFill>
        <p:spPr>
          <a:xfrm>
            <a:off x="513843" y="1725041"/>
            <a:ext cx="3439296" cy="1875664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:\Users\鄭\Desktop\TOI推廣\11-27\1574685991988.jpg" id="126" name="Google Shape;12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79379" y="845312"/>
            <a:ext cx="4150029" cy="3377184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