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Tino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5602F6-B42C-46A5-83CF-E5D03D3AFE6D}">
  <a:tblStyle styleId="{435602F6-B42C-46A5-83CF-E5D03D3AFE6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Tinos-regular.fntdata"/><Relationship Id="rId14" Type="http://schemas.openxmlformats.org/officeDocument/2006/relationships/slide" Target="slides/slide8.xml"/><Relationship Id="rId17" Type="http://schemas.openxmlformats.org/officeDocument/2006/relationships/font" Target="fonts/Tinos-italic.fntdata"/><Relationship Id="rId16" Type="http://schemas.openxmlformats.org/officeDocument/2006/relationships/font" Target="fonts/Tino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font" Target="fonts/Tino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各重點封面">
  <p:cSld name="各重點封面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584386" y="1162465"/>
            <a:ext cx="3514388" cy="2783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5774635" y="2221800"/>
            <a:ext cx="2216426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純文字">
  <p:cSld name="講解純文字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723418" y="4749900"/>
            <a:ext cx="4205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1664750" y="1466454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556175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4990038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1556175" y="766554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程式碼">
  <p:cSld name="講解程式碼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534689" y="1453284"/>
            <a:ext cx="6774424" cy="29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1534688" y="644056"/>
            <a:ext cx="6774423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1">
  <p:cSld name="講解版面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920700" y="1579908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1556175" y="1579907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2">
  <p:cSld name="講解版面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latin typeface="Tinos"/>
                <a:ea typeface="Tinos"/>
                <a:cs typeface="Tinos"/>
                <a:sym typeface="Tinos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1594325" y="1609725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990038" y="160972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3781" y="592690"/>
            <a:ext cx="6925089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 b="1" i="0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laticon.com/?fbclid=IwAR3_xJEOVQxO0E7epvyDoEvq_sdyU6Zh-l8-UlNq7ydRGfbnTuC3gv_s4do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flaticon.com/?fbclid=IwAR3_xJEOVQxO0E7epvyDoEvq_sdyU6Zh-l8-UlNq7ydRGfbnTuC3gv_s4do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flaticon.com/?fbclid=IwAR3_xJEOVQxO0E7epvyDoEvq_sdyU6Zh-l8-UlNq7ydRGfbnTuC3gv_s4do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flaticon.com/?fbclid=IwAR3_xJEOVQxO0E7epvyDoEvq_sdyU6Zh-l8-UlNq7ydRGfbnTuC3gv_s4do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idx="4294967295" type="ctrTitle"/>
          </p:nvPr>
        </p:nvSpPr>
        <p:spPr>
          <a:xfrm>
            <a:off x="1552698" y="1859594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4400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b="1" i="0" lang="en-US" sz="6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en-US" sz="3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解題-旅行</a:t>
            </a:r>
            <a:endParaRPr b="0" i="0" sz="3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4386825" y="4178733"/>
            <a:ext cx="41056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smalllikeart from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0712" y="1597152"/>
            <a:ext cx="2017032" cy="2017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</a:pPr>
            <a: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b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1643743" y="715917"/>
            <a:ext cx="655319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小軒最近考上研究所，想出去旅行，而小軒所在的星球，有許多國家，國家之間只能用飛機來通行，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然而飛機只有特定的航班，並不是所有國家都可以互通的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。小軒這時候要來安排他的旅途，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他很好奇是否可以從某個國家出發經由搭飛機，去到另一個國家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請你寫一個程式，可以讓小軒多次查詢是否可以由某個國到另一個國家。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1643743" y="4017413"/>
            <a:ext cx="350448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smalllikeart from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237" y="2773680"/>
            <a:ext cx="1614372" cy="1614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9"/>
          <p:cNvSpPr/>
          <p:nvPr/>
        </p:nvSpPr>
        <p:spPr>
          <a:xfrm>
            <a:off x="1659279" y="760502"/>
            <a:ext cx="6642851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輸入格式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第一列有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三個正整數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N、M、Q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（2 ≤ </a:t>
            </a: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 200、1≤ </a:t>
            </a: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 N(N-1)、1≤ Q ≤ 20000)，</a:t>
            </a: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代表有</a:t>
            </a:r>
            <a:r>
              <a:rPr b="1" i="1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個國家，國家的編號為0～</a:t>
            </a:r>
            <a:r>
              <a:rPr b="1" i="1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－1，以及</a:t>
            </a:r>
            <a:r>
              <a:rPr b="1" i="1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個航班、Q次查詢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接著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列為航班資訊，每列有兩個正整數，為飛機的出發地與目的地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，再接著的Q列為小軒的查詢，</a:t>
            </a: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每列有兩個正整數A、B，代表小軒想要查詢A國是否可以經由坐飛機到B國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1659279" y="2538322"/>
            <a:ext cx="3350711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對每筆查詢資料請</a:t>
            </a:r>
            <a:r>
              <a:rPr b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輸出</a:t>
            </a: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”YES”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如果A國可以經由坐飛機到B國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，反之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如果A國不可以經由坐飛機到B國請</a:t>
            </a: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輸出”NO”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9" name="Google Shape;59;p9"/>
          <p:cNvGraphicFramePr/>
          <p:nvPr/>
        </p:nvGraphicFramePr>
        <p:xfrm>
          <a:off x="5464563" y="285602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{435602F6-B42C-46A5-83CF-E5D03D3AFE6D}</a:tableStyleId>
              </a:tblPr>
              <a:tblGrid>
                <a:gridCol w="1368050"/>
                <a:gridCol w="1342550"/>
              </a:tblGrid>
              <a:tr h="941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en-US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3 2 2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1 0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en-US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60" name="Google Shape;60;p9"/>
          <p:cNvSpPr/>
          <p:nvPr/>
        </p:nvSpPr>
        <p:spPr>
          <a:xfrm>
            <a:off x="4756731" y="472091"/>
            <a:ext cx="39441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eucalyp from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774" y="2346960"/>
            <a:ext cx="869783" cy="86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773" y="3307763"/>
            <a:ext cx="869783" cy="86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774" y="1389886"/>
            <a:ext cx="869783" cy="869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idx="4294967295" type="ctrTitle"/>
          </p:nvPr>
        </p:nvSpPr>
        <p:spPr>
          <a:xfrm>
            <a:off x="4779000" y="987034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None/>
            </a:pPr>
            <a:r>
              <a:rPr b="1" i="0" lang="en-US" sz="5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9" name="Google Shape;69;p10"/>
          <p:cNvSpPr txBox="1"/>
          <p:nvPr>
            <p:ph idx="1" type="subTitle"/>
          </p:nvPr>
        </p:nvSpPr>
        <p:spPr>
          <a:xfrm>
            <a:off x="4893956" y="2146834"/>
            <a:ext cx="3234300" cy="1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AutoNum type="arabicPeriod"/>
            </a:pPr>
            <a:r>
              <a:rPr b="1" i="0" lang="en-US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重點一</a:t>
            </a:r>
            <a:r>
              <a:rPr b="1" i="0" lang="en-US" sz="2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endParaRPr b="1" i="0" sz="2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Microsoft JhengHei"/>
              <a:buNone/>
            </a:pPr>
            <a:r>
              <a:rPr b="1" i="0" lang="en-US" sz="25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1" i="0" lang="en-US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Floyd-Warshall</a:t>
            </a:r>
            <a:endParaRPr b="1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4533579" y="4224837"/>
            <a:ext cx="40847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smalllikeart from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6534" y="1349994"/>
            <a:ext cx="2443511" cy="24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Floyd-Warshall</a:t>
            </a:r>
            <a:endParaRPr sz="2400"/>
          </a:p>
        </p:txBody>
      </p:sp>
      <p:sp>
        <p:nvSpPr>
          <p:cNvPr id="79" name="Google Shape;79;p11"/>
          <p:cNvSpPr txBox="1"/>
          <p:nvPr/>
        </p:nvSpPr>
        <p:spPr>
          <a:xfrm>
            <a:off x="1821846" y="1525718"/>
            <a:ext cx="6351129" cy="1077218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Floyd-Warshall是一種拿來計算全源最短路的演算法，採用動態規劃的(DP)方式來降低時間複雜度。他的中心思想是開放中繼點的概念，如下圖，假如我能經過一個中繼點使到終點的距離較短，則更新到終點的距離。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0" name="Google Shape;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8285" y="2871215"/>
            <a:ext cx="1336528" cy="135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9053" y="3088651"/>
            <a:ext cx="1602867" cy="79328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/>
          <p:nvPr/>
        </p:nvSpPr>
        <p:spPr>
          <a:xfrm>
            <a:off x="4096512" y="3436524"/>
            <a:ext cx="292608" cy="21945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Floyd-Warshall</a:t>
            </a:r>
            <a:endParaRPr sz="2400"/>
          </a:p>
        </p:txBody>
      </p:sp>
      <p:sp>
        <p:nvSpPr>
          <p:cNvPr id="89" name="Google Shape;89;p12"/>
          <p:cNvSpPr txBox="1"/>
          <p:nvPr/>
        </p:nvSpPr>
        <p:spPr>
          <a:xfrm>
            <a:off x="1821846" y="1525718"/>
            <a:ext cx="6351129" cy="1169551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把每一個點當作是中繼點，不斷的更新其他點到其他點的最短路，跑完每個點後我們就可以得到全源最短路，而更新的條件(轉移方程式)如下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dis[i][j] = min(dis[i][j], dis[i][k] + dis[k][j]))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dis[i][j]代表i點到j點的最短距離，他會等於，現在的最短路(dis[i][j])與起始點到中繼點的距離+中繼點到終點的距離(dis[i][k] + dis[k][j])取最小值</a:t>
            </a: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3816" y="2925318"/>
            <a:ext cx="4167188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Floyd-Warshall</a:t>
            </a:r>
            <a:endParaRPr sz="2400"/>
          </a:p>
        </p:txBody>
      </p:sp>
      <p:sp>
        <p:nvSpPr>
          <p:cNvPr id="97" name="Google Shape;97;p13"/>
          <p:cNvSpPr txBox="1"/>
          <p:nvPr/>
        </p:nvSpPr>
        <p:spPr>
          <a:xfrm>
            <a:off x="1821846" y="1440374"/>
            <a:ext cx="6351129" cy="1182375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然而這題只有問A點是否可以到B點，我們可以把更新的條件改成如下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dis[i][j] = dis[i][j] || (dis[i][k] &amp;&amp; dis[k][j])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dis[i][j]代表i點是否可以到達j點，他會等於，現在是否可以抵達(dis[i][j])與起始點是否可以抵達中繼點 &amp;&amp; 中繼點是否可以抵達終點的(dis[i][k] &amp;&amp; dis[k][j])兩者做OR運算(||)</a:t>
            </a:r>
            <a:r>
              <a:rPr b="0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4526" y="2799451"/>
            <a:ext cx="4795266" cy="1480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4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en-US" sz="2400"/>
              <a:t>範例程式</a:t>
            </a:r>
            <a:endParaRPr sz="2400"/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2792" y="1393983"/>
            <a:ext cx="1769811" cy="164992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3316224" y="2072639"/>
            <a:ext cx="195072" cy="9753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614928" y="1967519"/>
            <a:ext cx="7863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初始化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3316223" y="2670046"/>
            <a:ext cx="195072" cy="9753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3557430" y="2564925"/>
            <a:ext cx="9013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讀圖資訊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1685" y="3109371"/>
            <a:ext cx="4224147" cy="136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/>
          <p:nvPr/>
        </p:nvSpPr>
        <p:spPr>
          <a:xfrm>
            <a:off x="3846990" y="3572253"/>
            <a:ext cx="195072" cy="9753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4111338" y="3467132"/>
            <a:ext cx="18932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Floyd-Warshall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57949" y="1529070"/>
            <a:ext cx="1736946" cy="149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/>
          <p:nvPr/>
        </p:nvSpPr>
        <p:spPr>
          <a:xfrm>
            <a:off x="6697359" y="2048252"/>
            <a:ext cx="195072" cy="9753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6892431" y="1935548"/>
            <a:ext cx="9013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輸出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