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Oswald"/>
      <p:regular r:id="rId21"/>
      <p:bold r:id="rId22"/>
    </p:embeddedFont>
    <p:embeddedFont>
      <p:font typeface="Tinos"/>
      <p:regular r:id="rId23"/>
      <p:bold r:id="rId24"/>
      <p:italic r:id="rId25"/>
      <p:boldItalic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FF6C257-ECA1-4A2A-A9E0-478E85C205E6}">
  <a:tblStyle styleId="{5FF6C257-ECA1-4A2A-A9E0-478E85C205E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Oswald-bold.fntdata"/><Relationship Id="rId21" Type="http://schemas.openxmlformats.org/officeDocument/2006/relationships/font" Target="fonts/Oswald-regular.fntdata"/><Relationship Id="rId24" Type="http://schemas.openxmlformats.org/officeDocument/2006/relationships/font" Target="fonts/Tinos-bold.fntdata"/><Relationship Id="rId23" Type="http://schemas.openxmlformats.org/officeDocument/2006/relationships/font" Target="fonts/Tino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Tinos-boldItalic.fntdata"/><Relationship Id="rId25" Type="http://schemas.openxmlformats.org/officeDocument/2006/relationships/font" Target="fonts/Tinos-italic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" name="Google Shape;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" name="Google Shape;4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" name="Google Shape;4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6849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>
                <a:latin typeface="Tinos"/>
                <a:ea typeface="Tinos"/>
                <a:cs typeface="Tinos"/>
                <a:sym typeface="Tinos"/>
              </a:rPr>
              <a:t>‹#›</a:t>
            </a:fld>
            <a:endParaRPr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1556175" y="1479375"/>
            <a:ext cx="3211800" cy="26696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◈"/>
              <a:defRPr sz="2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683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indent="-3683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indent="-3683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indent="-3683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indent="-3683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indent="-3683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indent="-3683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indent="-3683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/>
        </p:txBody>
      </p:sp>
      <p:sp>
        <p:nvSpPr>
          <p:cNvPr id="17" name="Google Shape;17;p3"/>
          <p:cNvSpPr txBox="1"/>
          <p:nvPr>
            <p:ph idx="2" type="body"/>
          </p:nvPr>
        </p:nvSpPr>
        <p:spPr>
          <a:xfrm>
            <a:off x="4961272" y="1479375"/>
            <a:ext cx="3211800" cy="26696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◈"/>
              <a:defRPr sz="2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683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indent="-3683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indent="-3683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indent="-3683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indent="-3683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indent="-3683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indent="-3683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indent="-3683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723418" y="4749900"/>
            <a:ext cx="4205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" name="Google Shape;19;p3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742670" y="4749900"/>
            <a:ext cx="40133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1556175" y="1378821"/>
            <a:ext cx="6616800" cy="26574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  <a:defRPr sz="2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93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indent="-393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indent="-393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indent="-393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indent="-393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indent="-393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indent="-393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indent="-393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" name="Google Shape;26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idx="1" type="body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i="1" sz="1600">
                <a:solidFill>
                  <a:srgbClr val="666666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◆"/>
              <a:defRPr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◇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⬥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646416" y="4749900"/>
            <a:ext cx="497584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b="0" lang="en-US"/>
              <a:t>‹#›</a:t>
            </a:fld>
            <a:endParaRPr b="0"/>
          </a:p>
        </p:txBody>
      </p:sp>
      <p:cxnSp>
        <p:nvCxnSpPr>
          <p:cNvPr id="30" name="Google Shape;30;p6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bro.png" id="6" name="Google Shape;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i="0" sz="2400" u="none" cap="none" strike="noStrik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1556175" y="1378821"/>
            <a:ext cx="6616800" cy="27094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Char char="◈"/>
              <a:defRPr b="0" i="0" sz="30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◆"/>
              <a:defRPr b="0" i="0" sz="24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◇"/>
              <a:defRPr b="0" i="0" sz="24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⬥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6176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>
                <a:latin typeface="Tinos"/>
                <a:ea typeface="Tinos"/>
                <a:cs typeface="Tinos"/>
                <a:sym typeface="Tinos"/>
              </a:rPr>
              <a:t>‹#›</a:t>
            </a:fld>
            <a:endParaRPr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0" y="4856177"/>
            <a:ext cx="338105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icrosoft JhengHei"/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臺灣國際資訊奧林匹亞競賽 (TOI) 推廣計畫 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flaticon.com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hyperlink" Target="http://www.flaticon.com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flaticon.com/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ctrTitle"/>
          </p:nvPr>
        </p:nvSpPr>
        <p:spPr>
          <a:xfrm>
            <a:off x="1560382" y="1602769"/>
            <a:ext cx="5307900" cy="1839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5000">
                <a:latin typeface="Microsoft JhengHei"/>
                <a:ea typeface="Microsoft JhengHei"/>
                <a:cs typeface="Microsoft JhengHei"/>
                <a:sym typeface="Microsoft JhengHei"/>
              </a:rPr>
              <a:t>TOI推廣計畫</a:t>
            </a:r>
            <a:br>
              <a:rPr lang="en-US" sz="60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0" lang="en-US" sz="3000">
                <a:latin typeface="Microsoft JhengHei"/>
                <a:ea typeface="Microsoft JhengHei"/>
                <a:cs typeface="Microsoft JhengHei"/>
                <a:sym typeface="Microsoft JhengHei"/>
              </a:rPr>
              <a:t>解題-修辭迴文</a:t>
            </a:r>
            <a:endParaRPr b="0" sz="3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7"/>
          <p:cNvSpPr/>
          <p:nvPr/>
        </p:nvSpPr>
        <p:spPr>
          <a:xfrm>
            <a:off x="5118817" y="4127934"/>
            <a:ext cx="655593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[Freepik]from 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8390" y="1251858"/>
            <a:ext cx="2639784" cy="2639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/>
          <p:nvPr/>
        </p:nvSpPr>
        <p:spPr>
          <a:xfrm>
            <a:off x="1731534" y="1452503"/>
            <a:ext cx="6266082" cy="1062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⮚"/>
            </a:pPr>
            <a:r>
              <a:rPr b="1" i="0" lang="en-US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判斷使否為迴文：</a:t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(4)  讀入後半段字串</a:t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413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6" name="Google Shape;126;p16"/>
          <p:cNvSpPr txBox="1"/>
          <p:nvPr>
            <p:ph idx="1" type="body"/>
          </p:nvPr>
        </p:nvSpPr>
        <p:spPr>
          <a:xfrm>
            <a:off x="1556175" y="742950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en-US" sz="2400"/>
              <a:t> 字串應用</a:t>
            </a:r>
            <a:endParaRPr b="1"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b="1"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7" name="Google Shape;127;p16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28" name="Google Shape;128;p16"/>
          <p:cNvGraphicFramePr/>
          <p:nvPr/>
        </p:nvGraphicFramePr>
        <p:xfrm>
          <a:off x="2076975" y="307598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{5FF6C257-ECA1-4A2A-A9E0-478E85C205E6}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X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m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a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9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9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a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m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7E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X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</a:tr>
            </a:tbl>
          </a:graphicData>
        </a:graphic>
      </p:graphicFrame>
      <p:sp>
        <p:nvSpPr>
          <p:cNvPr id="129" name="Google Shape;129;p16"/>
          <p:cNvSpPr/>
          <p:nvPr/>
        </p:nvSpPr>
        <p:spPr>
          <a:xfrm>
            <a:off x="2076975" y="3654655"/>
            <a:ext cx="2775119" cy="307777"/>
          </a:xfrm>
          <a:prstGeom prst="rect">
            <a:avLst/>
          </a:prstGeom>
          <a:noFill/>
          <a:ln cap="flat" cmpd="sng" w="9525">
            <a:solidFill>
              <a:srgbClr val="D073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back_str[ </a:t>
            </a:r>
            <a:r>
              <a:rPr b="1" i="0" lang="en-US" sz="1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b="1" i="0" lang="en-US" sz="14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] = str[ (10 - 1) - </a:t>
            </a:r>
            <a:r>
              <a:rPr b="1" i="0" lang="en-US" sz="1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b="1" i="0" lang="en-US" sz="14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]</a:t>
            </a:r>
            <a:endParaRPr/>
          </a:p>
        </p:txBody>
      </p:sp>
      <p:pic>
        <p:nvPicPr>
          <p:cNvPr id="130" name="Google Shape;13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8800" y="1522001"/>
            <a:ext cx="3804175" cy="923729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1" name="Google Shape;131;p16"/>
          <p:cNvSpPr/>
          <p:nvPr/>
        </p:nvSpPr>
        <p:spPr>
          <a:xfrm>
            <a:off x="2076975" y="2445730"/>
            <a:ext cx="1454244" cy="523220"/>
          </a:xfrm>
          <a:prstGeom prst="rect">
            <a:avLst/>
          </a:prstGeom>
          <a:noFill/>
          <a:ln cap="flat" cmpd="sng" w="9525">
            <a:solidFill>
              <a:srgbClr val="D073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字串 </a:t>
            </a:r>
            <a:r>
              <a:rPr b="1" i="0" lang="en-US" sz="14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str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str length = 10</a:t>
            </a:r>
            <a:endParaRPr b="1" i="0" sz="1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2" name="Google Shape;132;p16"/>
          <p:cNvGraphicFramePr/>
          <p:nvPr/>
        </p:nvGraphicFramePr>
        <p:xfrm>
          <a:off x="2076975" y="40337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{5FF6C257-ECA1-4A2A-A9E0-478E85C205E6}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X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m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7E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/>
          <p:nvPr/>
        </p:nvSpPr>
        <p:spPr>
          <a:xfrm>
            <a:off x="1731534" y="1452503"/>
            <a:ext cx="6266082" cy="1062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⮚"/>
            </a:pPr>
            <a:r>
              <a:rPr b="1" i="0" lang="en-US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判斷使否為迴文：</a:t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(4)  讀入後半段字串</a:t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413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8" name="Google Shape;138;p17"/>
          <p:cNvSpPr txBox="1"/>
          <p:nvPr>
            <p:ph idx="1" type="body"/>
          </p:nvPr>
        </p:nvSpPr>
        <p:spPr>
          <a:xfrm>
            <a:off x="1556175" y="742950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en-US" sz="2400"/>
              <a:t> 字串應用</a:t>
            </a:r>
            <a:endParaRPr b="1"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b="1"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9" name="Google Shape;139;p17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40" name="Google Shape;140;p17"/>
          <p:cNvGraphicFramePr/>
          <p:nvPr/>
        </p:nvGraphicFramePr>
        <p:xfrm>
          <a:off x="2076975" y="307598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{5FF6C257-ECA1-4A2A-A9E0-478E85C205E6}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X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m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a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9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9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a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m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7E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X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</a:tr>
            </a:tbl>
          </a:graphicData>
        </a:graphic>
      </p:graphicFrame>
      <p:sp>
        <p:nvSpPr>
          <p:cNvPr id="141" name="Google Shape;141;p17"/>
          <p:cNvSpPr/>
          <p:nvPr/>
        </p:nvSpPr>
        <p:spPr>
          <a:xfrm>
            <a:off x="2076975" y="3654655"/>
            <a:ext cx="2775119" cy="307777"/>
          </a:xfrm>
          <a:prstGeom prst="rect">
            <a:avLst/>
          </a:prstGeom>
          <a:noFill/>
          <a:ln cap="flat" cmpd="sng" w="9525">
            <a:solidFill>
              <a:srgbClr val="D073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back_str[ </a:t>
            </a:r>
            <a:r>
              <a:rPr b="1" i="0" lang="en-US" sz="1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b="1" i="0" lang="en-US" sz="14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] = str[ (10 - 1) - </a:t>
            </a:r>
            <a:r>
              <a:rPr b="1" i="0" lang="en-US" sz="1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b="1" i="0" lang="en-US" sz="14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]</a:t>
            </a:r>
            <a:endParaRPr/>
          </a:p>
        </p:txBody>
      </p:sp>
      <p:pic>
        <p:nvPicPr>
          <p:cNvPr id="142" name="Google Shape;14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8800" y="1522001"/>
            <a:ext cx="3804175" cy="923729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3" name="Google Shape;143;p17"/>
          <p:cNvSpPr/>
          <p:nvPr/>
        </p:nvSpPr>
        <p:spPr>
          <a:xfrm>
            <a:off x="2076975" y="2445730"/>
            <a:ext cx="1454244" cy="523220"/>
          </a:xfrm>
          <a:prstGeom prst="rect">
            <a:avLst/>
          </a:prstGeom>
          <a:noFill/>
          <a:ln cap="flat" cmpd="sng" w="9525">
            <a:solidFill>
              <a:srgbClr val="D073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字串 </a:t>
            </a:r>
            <a:r>
              <a:rPr b="1" i="0" lang="en-US" sz="14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str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str length = 10</a:t>
            </a:r>
            <a:endParaRPr b="1" i="0" sz="1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4" name="Google Shape;144;p17"/>
          <p:cNvGraphicFramePr/>
          <p:nvPr/>
        </p:nvGraphicFramePr>
        <p:xfrm>
          <a:off x="2076975" y="40337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{5FF6C257-ECA1-4A2A-A9E0-478E85C205E6}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X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m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7E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a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/>
          <p:nvPr/>
        </p:nvSpPr>
        <p:spPr>
          <a:xfrm>
            <a:off x="1731534" y="1452503"/>
            <a:ext cx="6266082" cy="1062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⮚"/>
            </a:pPr>
            <a:r>
              <a:rPr b="1" i="0" lang="en-US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判斷使否為迴文：</a:t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(4)  讀入後半段字串</a:t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413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0" name="Google Shape;150;p18"/>
          <p:cNvSpPr txBox="1"/>
          <p:nvPr>
            <p:ph idx="1" type="body"/>
          </p:nvPr>
        </p:nvSpPr>
        <p:spPr>
          <a:xfrm>
            <a:off x="1556175" y="742950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en-US" sz="2400"/>
              <a:t> 字串應用</a:t>
            </a:r>
            <a:endParaRPr b="1"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b="1"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1" name="Google Shape;151;p18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52" name="Google Shape;152;p18"/>
          <p:cNvGraphicFramePr/>
          <p:nvPr/>
        </p:nvGraphicFramePr>
        <p:xfrm>
          <a:off x="2076975" y="307598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{5FF6C257-ECA1-4A2A-A9E0-478E85C205E6}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X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m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a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9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9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6E4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a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m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7E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X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</a:tr>
            </a:tbl>
          </a:graphicData>
        </a:graphic>
      </p:graphicFrame>
      <p:sp>
        <p:nvSpPr>
          <p:cNvPr id="153" name="Google Shape;153;p18"/>
          <p:cNvSpPr/>
          <p:nvPr/>
        </p:nvSpPr>
        <p:spPr>
          <a:xfrm>
            <a:off x="2076975" y="3654655"/>
            <a:ext cx="2775119" cy="307777"/>
          </a:xfrm>
          <a:prstGeom prst="rect">
            <a:avLst/>
          </a:prstGeom>
          <a:noFill/>
          <a:ln cap="flat" cmpd="sng" w="9525">
            <a:solidFill>
              <a:srgbClr val="D073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back_str[ </a:t>
            </a:r>
            <a:r>
              <a:rPr b="1" i="0" lang="en-US" sz="1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b="1" i="0" lang="en-US" sz="14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] = str[ (10 - 1) - </a:t>
            </a:r>
            <a:r>
              <a:rPr b="1" i="0" lang="en-US" sz="1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b="1" i="0" lang="en-US" sz="14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]</a:t>
            </a:r>
            <a:endParaRPr/>
          </a:p>
        </p:txBody>
      </p:sp>
      <p:pic>
        <p:nvPicPr>
          <p:cNvPr id="154" name="Google Shape;15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8800" y="1522001"/>
            <a:ext cx="3804175" cy="923729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5" name="Google Shape;155;p18"/>
          <p:cNvSpPr/>
          <p:nvPr/>
        </p:nvSpPr>
        <p:spPr>
          <a:xfrm>
            <a:off x="2076975" y="2445730"/>
            <a:ext cx="1454244" cy="523220"/>
          </a:xfrm>
          <a:prstGeom prst="rect">
            <a:avLst/>
          </a:prstGeom>
          <a:noFill/>
          <a:ln cap="flat" cmpd="sng" w="9525">
            <a:solidFill>
              <a:srgbClr val="D073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字串 </a:t>
            </a:r>
            <a:r>
              <a:rPr b="1" i="0" lang="en-US" sz="14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str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str length = 10</a:t>
            </a:r>
            <a:endParaRPr b="1" i="0" sz="1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6" name="Google Shape;156;p18"/>
          <p:cNvGraphicFramePr/>
          <p:nvPr/>
        </p:nvGraphicFramePr>
        <p:xfrm>
          <a:off x="2076975" y="40337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{5FF6C257-ECA1-4A2A-A9E0-478E85C205E6}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X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m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7E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a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6E4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/>
          <p:nvPr/>
        </p:nvSpPr>
        <p:spPr>
          <a:xfrm>
            <a:off x="1731534" y="1452503"/>
            <a:ext cx="6266082" cy="1062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⮚"/>
            </a:pPr>
            <a:r>
              <a:rPr b="1" i="0" lang="en-US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判斷使否為迴文：</a:t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(4)  讀入後半段字串</a:t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413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2" name="Google Shape;162;p19"/>
          <p:cNvSpPr txBox="1"/>
          <p:nvPr>
            <p:ph idx="1" type="body"/>
          </p:nvPr>
        </p:nvSpPr>
        <p:spPr>
          <a:xfrm>
            <a:off x="1556175" y="742950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en-US" sz="2400"/>
              <a:t> 字串應用</a:t>
            </a:r>
            <a:endParaRPr b="1"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b="1"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3" name="Google Shape;163;p19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64" name="Google Shape;164;p19"/>
          <p:cNvGraphicFramePr/>
          <p:nvPr/>
        </p:nvGraphicFramePr>
        <p:xfrm>
          <a:off x="2076975" y="307598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{5FF6C257-ECA1-4A2A-A9E0-478E85C205E6}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X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m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a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9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9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7EF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6E4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a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m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7E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X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</a:tr>
            </a:tbl>
          </a:graphicData>
        </a:graphic>
      </p:graphicFrame>
      <p:sp>
        <p:nvSpPr>
          <p:cNvPr id="165" name="Google Shape;165;p19"/>
          <p:cNvSpPr/>
          <p:nvPr/>
        </p:nvSpPr>
        <p:spPr>
          <a:xfrm>
            <a:off x="2076975" y="3654655"/>
            <a:ext cx="2775119" cy="307777"/>
          </a:xfrm>
          <a:prstGeom prst="rect">
            <a:avLst/>
          </a:prstGeom>
          <a:noFill/>
          <a:ln cap="flat" cmpd="sng" w="9525">
            <a:solidFill>
              <a:srgbClr val="D073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back_str[ </a:t>
            </a:r>
            <a:r>
              <a:rPr b="1" i="0" lang="en-US" sz="1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r>
              <a:rPr b="1" i="0" lang="en-US" sz="14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] = str[ (10 - 1) - </a:t>
            </a:r>
            <a:r>
              <a:rPr b="1" i="0" lang="en-US" sz="1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r>
              <a:rPr b="1" i="0" lang="en-US" sz="14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]</a:t>
            </a:r>
            <a:endParaRPr/>
          </a:p>
        </p:txBody>
      </p:sp>
      <p:pic>
        <p:nvPicPr>
          <p:cNvPr id="166" name="Google Shape;16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8800" y="1522001"/>
            <a:ext cx="3804175" cy="923729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7" name="Google Shape;167;p19"/>
          <p:cNvSpPr/>
          <p:nvPr/>
        </p:nvSpPr>
        <p:spPr>
          <a:xfrm>
            <a:off x="2076975" y="2445730"/>
            <a:ext cx="1454244" cy="523220"/>
          </a:xfrm>
          <a:prstGeom prst="rect">
            <a:avLst/>
          </a:prstGeom>
          <a:noFill/>
          <a:ln cap="flat" cmpd="sng" w="9525">
            <a:solidFill>
              <a:srgbClr val="D073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字串 </a:t>
            </a:r>
            <a:r>
              <a:rPr b="1" i="0" lang="en-US" sz="14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str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str length = 10</a:t>
            </a:r>
            <a:endParaRPr b="1" i="0" sz="1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8" name="Google Shape;168;p19"/>
          <p:cNvGraphicFramePr/>
          <p:nvPr/>
        </p:nvGraphicFramePr>
        <p:xfrm>
          <a:off x="2076975" y="40337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{5FF6C257-ECA1-4A2A-A9E0-478E85C205E6}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X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m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7E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a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FD0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6E4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9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7EF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/>
          <p:nvPr/>
        </p:nvSpPr>
        <p:spPr>
          <a:xfrm>
            <a:off x="1731534" y="1452503"/>
            <a:ext cx="6266082" cy="1062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⮚"/>
            </a:pPr>
            <a:r>
              <a:rPr b="1" i="0" lang="en-US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判斷使否為迴文：</a:t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(5)  比較前半段字串和後半段字串是否相等</a:t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413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4" name="Google Shape;174;p20"/>
          <p:cNvSpPr txBox="1"/>
          <p:nvPr>
            <p:ph idx="1" type="body"/>
          </p:nvPr>
        </p:nvSpPr>
        <p:spPr>
          <a:xfrm>
            <a:off x="1556175" y="742950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en-US" sz="2400"/>
              <a:t> 字串應用</a:t>
            </a:r>
            <a:endParaRPr b="1"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b="1"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5" name="Google Shape;175;p20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p20"/>
          <p:cNvSpPr/>
          <p:nvPr/>
        </p:nvSpPr>
        <p:spPr>
          <a:xfrm>
            <a:off x="2194663" y="2181786"/>
            <a:ext cx="5430136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8"/>
              </a:buClr>
              <a:buSzPts val="1200"/>
              <a:buFont typeface="Courier New"/>
              <a:buNone/>
            </a:pPr>
            <a:r>
              <a:rPr b="1" i="0" lang="en-US" sz="1200" u="none" cap="none" strike="noStrike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strncmp</a:t>
            </a:r>
            <a:r>
              <a:rPr b="1" i="0" lang="en-US" sz="1200" u="none" cap="none" strike="noStrike">
                <a:solidFill>
                  <a:srgbClr val="6666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0" lang="en-US" sz="1200" u="none" cap="none" strike="noStrike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200" u="none" cap="none" strike="noStrike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char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200" u="none" cap="none" strike="noStrike">
                <a:solidFill>
                  <a:srgbClr val="666600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str1</a:t>
            </a:r>
            <a:r>
              <a:rPr b="1" i="0" lang="en-US" sz="1200" u="none" cap="none" strike="noStrike">
                <a:solidFill>
                  <a:srgbClr val="6666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200" u="none" cap="none" strike="noStrike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200" u="none" cap="none" strike="noStrike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char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200" u="none" cap="none" strike="noStrike">
                <a:solidFill>
                  <a:srgbClr val="666600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str2</a:t>
            </a:r>
            <a:r>
              <a:rPr b="1" i="0" lang="en-US" sz="1200" u="none" cap="none" strike="noStrike">
                <a:solidFill>
                  <a:srgbClr val="6666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200" u="none" cap="none" strike="noStrike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size_t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</a:t>
            </a:r>
            <a:r>
              <a:rPr b="1" i="0" lang="en-US" sz="1200" u="none" cap="none" strike="noStrike">
                <a:solidFill>
                  <a:srgbClr val="6666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3872089" y="2489771"/>
            <a:ext cx="69991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字串 1</a:t>
            </a:r>
            <a:endParaRPr b="1" i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0"/>
          <p:cNvSpPr txBox="1"/>
          <p:nvPr/>
        </p:nvSpPr>
        <p:spPr>
          <a:xfrm>
            <a:off x="5503333" y="2487730"/>
            <a:ext cx="69991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字串 2</a:t>
            </a:r>
            <a:endParaRPr b="1" i="0" sz="12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0"/>
          <p:cNvSpPr txBox="1"/>
          <p:nvPr/>
        </p:nvSpPr>
        <p:spPr>
          <a:xfrm>
            <a:off x="6677237" y="2487729"/>
            <a:ext cx="84638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比較長度</a:t>
            </a:r>
            <a:endParaRPr b="1" i="0" sz="12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0"/>
          <p:cNvSpPr/>
          <p:nvPr/>
        </p:nvSpPr>
        <p:spPr>
          <a:xfrm>
            <a:off x="1832940" y="3101508"/>
            <a:ext cx="2614403" cy="1061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strncmp </a:t>
            </a:r>
            <a:r>
              <a:rPr b="0" i="0" lang="en-US" sz="14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的返回值如下：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-US" sz="1400" u="none" cap="none" strike="noStrik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返回值 &lt; 0</a:t>
            </a:r>
            <a:r>
              <a:rPr b="0" i="0" lang="en-US" sz="14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，則 str1 &lt; str2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-US" sz="1400" u="none" cap="none" strike="noStrik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返回值 &gt; 0</a:t>
            </a:r>
            <a:r>
              <a:rPr b="0" i="0" lang="en-US" sz="14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，則 str2 &gt; str1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-US" sz="14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返回值 = 0，則 str1 = str2</a:t>
            </a:r>
            <a:endParaRPr/>
          </a:p>
        </p:txBody>
      </p:sp>
      <p:pic>
        <p:nvPicPr>
          <p:cNvPr id="181" name="Google Shape;18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5434" y="3244513"/>
            <a:ext cx="4015620" cy="997456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2" name="Google Shape;182;p20"/>
          <p:cNvSpPr txBox="1"/>
          <p:nvPr/>
        </p:nvSpPr>
        <p:spPr>
          <a:xfrm>
            <a:off x="5175955" y="2963009"/>
            <a:ext cx="84638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前半字串</a:t>
            </a:r>
            <a:endParaRPr b="1" i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0"/>
          <p:cNvSpPr txBox="1"/>
          <p:nvPr/>
        </p:nvSpPr>
        <p:spPr>
          <a:xfrm>
            <a:off x="5963454" y="2964246"/>
            <a:ext cx="84638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後半字串 </a:t>
            </a:r>
            <a:endParaRPr b="1" i="0" sz="12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0"/>
          <p:cNvSpPr txBox="1"/>
          <p:nvPr/>
        </p:nvSpPr>
        <p:spPr>
          <a:xfrm>
            <a:off x="6750952" y="2963009"/>
            <a:ext cx="84638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比較長度</a:t>
            </a:r>
            <a:endParaRPr b="1" i="0" sz="12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0" name="Google Shape;190;p21"/>
          <p:cNvSpPr/>
          <p:nvPr/>
        </p:nvSpPr>
        <p:spPr>
          <a:xfrm>
            <a:off x="1442949" y="587090"/>
            <a:ext cx="14157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範例程式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0498" y="1048755"/>
            <a:ext cx="3133581" cy="3088922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2" name="Google Shape;19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90651" y="2073894"/>
            <a:ext cx="3432921" cy="1038644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174660" y="1870079"/>
            <a:ext cx="1104832" cy="148956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5000">
                <a:latin typeface="Microsoft JhengHei"/>
                <a:ea typeface="Microsoft JhengHei"/>
                <a:cs typeface="Microsoft JhengHei"/>
                <a:sym typeface="Microsoft JhengHei"/>
              </a:rPr>
              <a:t>題</a:t>
            </a:r>
            <a:br>
              <a:rPr lang="en-US" sz="50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5000">
                <a:latin typeface="Microsoft JhengHei"/>
                <a:ea typeface="Microsoft JhengHei"/>
                <a:cs typeface="Microsoft JhengHei"/>
                <a:sym typeface="Microsoft JhengHei"/>
              </a:rPr>
              <a:t>目</a:t>
            </a:r>
            <a:endParaRPr sz="5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1655484" y="986700"/>
            <a:ext cx="6581555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資工肥宅小胖最近在上最不擅長的國文課，老師教到的內容是一種修辭方式「迴文」，是正讀反讀都能讀通的句子。若迴文運用得當，可以表現兩種事物或現象相互依靠或排斥的關係。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從古代的「苦思相見翻無語，語無翻見相思苦。」，到現代的詩文「喜歡的少年是你，你是年少的歡喜。」都喜歡運用迴文增加文句優美度。</a:t>
            </a: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輸入一段句字(字串)，請你幫小胖判斷何者為迴文，以及找出開始迴文前的句子。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註：本題迴文定義為正讀反讀需字數相同並一致。</a:t>
            </a:r>
            <a:endParaRPr b="1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1613644" y="696517"/>
            <a:ext cx="664285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輸入格式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輸入為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一字串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，包含</a:t>
            </a:r>
            <a:r>
              <a:rPr b="1" i="0" lang="en-US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英文字母、數字（字元數小於500）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9"/>
          <p:cNvSpPr/>
          <p:nvPr/>
        </p:nvSpPr>
        <p:spPr>
          <a:xfrm>
            <a:off x="1613644" y="1619847"/>
            <a:ext cx="678563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輸出格式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第一行輸出</a:t>
            </a:r>
            <a:r>
              <a:rPr b="1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是否為迴文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。第二行輸入</a:t>
            </a:r>
            <a:r>
              <a:rPr b="1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前半段迴文的字串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b="0" i="0" sz="16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53" name="Google Shape;53;p9"/>
          <p:cNvGraphicFramePr/>
          <p:nvPr/>
        </p:nvGraphicFramePr>
        <p:xfrm>
          <a:off x="2209574" y="2473517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{5FF6C257-ECA1-4A2A-A9E0-478E85C205E6}</a:tableStyleId>
              </a:tblPr>
              <a:tblGrid>
                <a:gridCol w="2875700"/>
                <a:gridCol w="2797975"/>
              </a:tblGrid>
              <a:tr h="697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b="1" lang="en-US" sz="1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輸入範例</a:t>
                      </a:r>
                      <a:br>
                        <a:rPr lang="en-US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MERRYXMASSAMXYRREM</a:t>
                      </a:r>
                      <a:r>
                        <a:rPr lang="en-US" sz="1800" u="none" cap="none" strike="noStrike"/>
                        <a:t> </a:t>
                      </a:r>
                      <a:endParaRPr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b="1" lang="en-US" sz="1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輸出範例</a:t>
                      </a:r>
                      <a:br>
                        <a:rPr lang="en-US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MERRYXMAS</a:t>
                      </a:r>
                      <a:r>
                        <a:rPr lang="en-US" sz="1800" u="none" cap="none" strike="noStrike"/>
                        <a:t> </a:t>
                      </a:r>
                      <a:endParaRPr b="1" sz="1800" u="none" cap="none" strike="noStrik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54" name="Google Shape;54;p9"/>
          <p:cNvGraphicFramePr/>
          <p:nvPr/>
        </p:nvGraphicFramePr>
        <p:xfrm>
          <a:off x="2209573" y="345888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{5FF6C257-ECA1-4A2A-A9E0-478E85C205E6}</a:tableStyleId>
              </a:tblPr>
              <a:tblGrid>
                <a:gridCol w="2875700"/>
                <a:gridCol w="2797975"/>
              </a:tblGrid>
              <a:tr h="853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b="1" lang="en-US" sz="1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輸入範例</a:t>
                      </a:r>
                      <a:br>
                        <a:rPr lang="en-US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0w0</a:t>
                      </a:r>
                      <a:r>
                        <a:rPr lang="en-US" sz="1400" u="none" cap="none" strike="noStrike"/>
                        <a:t> </a:t>
                      </a:r>
                      <a:r>
                        <a:rPr lang="en-US" sz="1800" u="none" cap="none" strike="noStrike"/>
                        <a:t> </a:t>
                      </a:r>
                      <a:endParaRPr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b="1" lang="en-US" sz="1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輸出範例</a:t>
                      </a:r>
                      <a:br>
                        <a:rPr lang="en-US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idx="4294967295" type="ctrTitle"/>
          </p:nvPr>
        </p:nvSpPr>
        <p:spPr>
          <a:xfrm>
            <a:off x="4779000" y="987034"/>
            <a:ext cx="32343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</a:pPr>
            <a:r>
              <a:rPr b="1" i="0" lang="en-US" sz="5500" u="none" cap="none" strike="noStrike">
                <a:solidFill>
                  <a:srgbClr val="25212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解題重點:</a:t>
            </a:r>
            <a:endParaRPr b="1" i="0" sz="5500" u="none" cap="none" strike="noStrike">
              <a:solidFill>
                <a:srgbClr val="25212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0" name="Google Shape;60;p10"/>
          <p:cNvSpPr txBox="1"/>
          <p:nvPr>
            <p:ph idx="4294967295" type="subTitle"/>
          </p:nvPr>
        </p:nvSpPr>
        <p:spPr>
          <a:xfrm>
            <a:off x="4893956" y="2146834"/>
            <a:ext cx="3234300" cy="18488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en-US" sz="2400" u="none" cap="none" strike="noStrike">
                <a:solidFill>
                  <a:srgbClr val="25212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字串應用</a:t>
            </a:r>
            <a:endParaRPr b="1" i="0" sz="2400" u="none" cap="none" strike="noStrike">
              <a:solidFill>
                <a:srgbClr val="25212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627063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0" i="0" lang="en-US" sz="20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判斷使否迴文</a:t>
            </a:r>
            <a:endParaRPr b="0" i="0" sz="20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627063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0" i="0" lang="en-US" sz="20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輸出前半段迴文字串</a:t>
            </a:r>
            <a:endParaRPr b="0" i="0" sz="20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" name="Google Shape;6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3088" y="1305793"/>
            <a:ext cx="2531913" cy="2531913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0"/>
          <p:cNvSpPr/>
          <p:nvPr/>
        </p:nvSpPr>
        <p:spPr>
          <a:xfrm>
            <a:off x="1375888" y="4230894"/>
            <a:ext cx="543593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[smashicons] from 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www.flaticon.com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8742670" y="4749900"/>
            <a:ext cx="40133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b="0" lang="en-US"/>
              <a:t>‹#›</a:t>
            </a:fld>
            <a:endParaRPr b="0"/>
          </a:p>
        </p:txBody>
      </p:sp>
      <p:sp>
        <p:nvSpPr>
          <p:cNvPr id="69" name="Google Shape;69;p11"/>
          <p:cNvSpPr/>
          <p:nvPr/>
        </p:nvSpPr>
        <p:spPr>
          <a:xfrm>
            <a:off x="1795314" y="2119214"/>
            <a:ext cx="223651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字串應用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1"/>
          <p:cNvSpPr/>
          <p:nvPr/>
        </p:nvSpPr>
        <p:spPr>
          <a:xfrm>
            <a:off x="5215193" y="4109631"/>
            <a:ext cx="546513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[Pixelmeetu] from 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1"/>
          <p:cNvSpPr/>
          <p:nvPr/>
        </p:nvSpPr>
        <p:spPr>
          <a:xfrm>
            <a:off x="1795314" y="2827100"/>
            <a:ext cx="3588162" cy="836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627063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Microsoft JhengHei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判斷使否迴文</a:t>
            </a:r>
            <a:endParaRPr b="0" i="0" sz="24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627063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Microsoft JhengHei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輸出前半段迴文字串</a:t>
            </a:r>
            <a:endParaRPr b="0" i="0" sz="24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72" name="Google Shape;7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6572" y="1412732"/>
            <a:ext cx="2318036" cy="2318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>
            <a:off x="1731534" y="1452503"/>
            <a:ext cx="6266082" cy="2453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⮚"/>
            </a:pPr>
            <a:r>
              <a:rPr b="1" i="0" lang="en-US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判斷使否為迴文：</a:t>
            </a:r>
            <a:endParaRPr b="1" i="0" sz="1800" u="none" cap="none" strike="noStrik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AutoNum type="arabicParenBoth"/>
            </a:pP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讀入字串</a:t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413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AutoNum type="arabicParenBoth"/>
            </a:pP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判斷字串長度</a:t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413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3683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奇數 🡪 不符合本題所求迴文</a:t>
            </a:r>
            <a:endParaRPr b="1" i="0" sz="14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偶數 🡪 再繼續判斷</a:t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>
            <a:off x="1556175" y="742950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en-US" sz="2400"/>
              <a:t> 字串應用</a:t>
            </a:r>
            <a:endParaRPr b="1"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b="1"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0" name="Google Shape;8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9274" y="1884474"/>
            <a:ext cx="2057400" cy="508000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1" name="Google Shape;8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1055" y="2875504"/>
            <a:ext cx="2761920" cy="1399052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2" name="Google Shape;82;p12"/>
          <p:cNvSpPr/>
          <p:nvPr/>
        </p:nvSpPr>
        <p:spPr>
          <a:xfrm>
            <a:off x="2175601" y="2875504"/>
            <a:ext cx="2909017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0055"/>
              </a:buClr>
              <a:buSzPts val="1200"/>
              <a:buFont typeface="Courier New"/>
              <a:buNone/>
            </a:pPr>
            <a:r>
              <a:rPr b="1" i="0" lang="en-US" sz="1200" u="none" cap="none" strike="noStrike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size_t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strlen</a:t>
            </a:r>
            <a:r>
              <a:rPr b="1" i="0" lang="en-US" sz="1200" u="none" cap="none" strike="noStrike">
                <a:solidFill>
                  <a:srgbClr val="6666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0" lang="en-US" sz="1200" u="none" cap="none" strike="noStrike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200" u="none" cap="none" strike="noStrike">
                <a:solidFill>
                  <a:srgbClr val="000088"/>
                </a:solidFill>
                <a:latin typeface="Courier New"/>
                <a:ea typeface="Courier New"/>
                <a:cs typeface="Courier New"/>
                <a:sym typeface="Courier New"/>
              </a:rPr>
              <a:t>char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200" u="none" cap="none" strike="noStrike">
                <a:solidFill>
                  <a:srgbClr val="666600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str</a:t>
            </a:r>
            <a:r>
              <a:rPr b="1" i="0" lang="en-US" sz="1200" u="none" cap="none" strike="noStrike">
                <a:solidFill>
                  <a:srgbClr val="6666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/>
          <p:nvPr/>
        </p:nvSpPr>
        <p:spPr>
          <a:xfrm>
            <a:off x="1731534" y="1452503"/>
            <a:ext cx="6266082" cy="2170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⮚"/>
            </a:pPr>
            <a:r>
              <a:rPr b="1" i="0" lang="en-US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判斷使否為迴文：</a:t>
            </a:r>
            <a:endParaRPr b="1" i="0" sz="1800" u="none" cap="none" strike="noStrik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AutoNum type="arabicParenBoth" startAt="3"/>
            </a:pP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讀入前半段字串</a:t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413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413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(4)  讀入後半段字串</a:t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413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>
            <a:off x="1556175" y="742950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en-US" sz="2400"/>
              <a:t> 字串應用</a:t>
            </a:r>
            <a:endParaRPr b="1"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b="1"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3665734" y="1829296"/>
            <a:ext cx="3649466" cy="2616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2627"/>
              </a:buClr>
              <a:buSzPts val="1100"/>
              <a:buFont typeface="Courier New"/>
              <a:buNone/>
            </a:pPr>
            <a:r>
              <a:rPr b="1" i="0" lang="en-US" sz="1100" u="none" cap="none" strike="noStrike">
                <a:solidFill>
                  <a:srgbClr val="702627"/>
                </a:solidFill>
                <a:latin typeface="Courier New"/>
                <a:ea typeface="Courier New"/>
                <a:cs typeface="Courier New"/>
                <a:sym typeface="Courier New"/>
              </a:rPr>
              <a:t>char* </a:t>
            </a:r>
            <a:r>
              <a:rPr b="1"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strncpy(</a:t>
            </a:r>
            <a:r>
              <a:rPr b="1" i="0" lang="en-US" sz="1100" u="none" cap="none" strike="noStrike">
                <a:solidFill>
                  <a:srgbClr val="002060"/>
                </a:solidFill>
                <a:latin typeface="Courier New"/>
                <a:ea typeface="Courier New"/>
                <a:cs typeface="Courier New"/>
                <a:sym typeface="Courier New"/>
              </a:rPr>
              <a:t>char*</a:t>
            </a:r>
            <a:r>
              <a:rPr b="1"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i="0" lang="en-US" sz="1100" u="none" cap="none" strike="noStrike">
                <a:solidFill>
                  <a:srgbClr val="002060"/>
                </a:solidFill>
                <a:latin typeface="Courier New"/>
                <a:ea typeface="Courier New"/>
                <a:cs typeface="Courier New"/>
                <a:sym typeface="Courier New"/>
              </a:rPr>
              <a:t>const char</a:t>
            </a:r>
            <a:r>
              <a:rPr b="1"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*, </a:t>
            </a:r>
            <a:r>
              <a:rPr b="1" i="0" lang="en-US" sz="1100" u="none" cap="none" strike="noStrike">
                <a:solidFill>
                  <a:srgbClr val="002060"/>
                </a:solidFill>
                <a:latin typeface="Courier New"/>
                <a:ea typeface="Courier New"/>
                <a:cs typeface="Courier New"/>
                <a:sym typeface="Courier New"/>
              </a:rPr>
              <a:t>size_t</a:t>
            </a:r>
            <a:r>
              <a:rPr b="1"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5601" y="2189874"/>
            <a:ext cx="3547866" cy="462298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2" name="Google Shape;92;p13"/>
          <p:cNvSpPr txBox="1"/>
          <p:nvPr/>
        </p:nvSpPr>
        <p:spPr>
          <a:xfrm>
            <a:off x="5652631" y="1552296"/>
            <a:ext cx="93697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來源字串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4684890" y="1556949"/>
            <a:ext cx="10385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複製至字串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6518771" y="1552296"/>
            <a:ext cx="10385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複製字數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3892153" y="2659866"/>
            <a:ext cx="10385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輸入字串</a:t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4673599" y="2656271"/>
            <a:ext cx="143368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輸入字串一半長度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2905311" y="2652172"/>
            <a:ext cx="10385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複製至字串</a:t>
            </a:r>
            <a:endParaRPr/>
          </a:p>
        </p:txBody>
      </p:sp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75601" y="3242028"/>
            <a:ext cx="4343170" cy="1054608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/>
          <p:nvPr/>
        </p:nvSpPr>
        <p:spPr>
          <a:xfrm>
            <a:off x="1731534" y="1452503"/>
            <a:ext cx="6266082" cy="1062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⮚"/>
            </a:pPr>
            <a:r>
              <a:rPr b="1" i="0" lang="en-US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判斷使否為迴文：</a:t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(4)  讀入後半段字串</a:t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413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4" name="Google Shape;104;p14"/>
          <p:cNvSpPr txBox="1"/>
          <p:nvPr>
            <p:ph idx="1" type="body"/>
          </p:nvPr>
        </p:nvSpPr>
        <p:spPr>
          <a:xfrm>
            <a:off x="1556175" y="742950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en-US" sz="2400"/>
              <a:t> 字串應用</a:t>
            </a:r>
            <a:endParaRPr b="1"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b="1"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5" name="Google Shape;105;p14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6" name="Google Shape;10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3066" y="1860389"/>
            <a:ext cx="3804175" cy="923729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  <p:graphicFrame>
        <p:nvGraphicFramePr>
          <p:cNvPr id="107" name="Google Shape;107;p14"/>
          <p:cNvGraphicFramePr/>
          <p:nvPr/>
        </p:nvGraphicFramePr>
        <p:xfrm>
          <a:off x="2076975" y="339101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{5FF6C257-ECA1-4A2A-A9E0-478E85C205E6}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X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m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a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9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9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a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m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X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08" name="Google Shape;108;p14"/>
          <p:cNvSpPr/>
          <p:nvPr/>
        </p:nvSpPr>
        <p:spPr>
          <a:xfrm>
            <a:off x="2076975" y="2784223"/>
            <a:ext cx="1454244" cy="523220"/>
          </a:xfrm>
          <a:prstGeom prst="rect">
            <a:avLst/>
          </a:prstGeom>
          <a:noFill/>
          <a:ln cap="flat" cmpd="sng" w="9525">
            <a:solidFill>
              <a:srgbClr val="D073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字串 </a:t>
            </a:r>
            <a:r>
              <a:rPr b="1" i="0" lang="en-US" sz="14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str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str length = 10</a:t>
            </a:r>
            <a:endParaRPr b="1" i="0" sz="1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/>
          <p:nvPr/>
        </p:nvSpPr>
        <p:spPr>
          <a:xfrm>
            <a:off x="1731534" y="1452503"/>
            <a:ext cx="6266082" cy="1062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⮚"/>
            </a:pPr>
            <a:r>
              <a:rPr b="1" i="0" lang="en-US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判斷使否為迴文：</a:t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(4)  讀入後半段字串</a:t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413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4" name="Google Shape;114;p15"/>
          <p:cNvSpPr txBox="1"/>
          <p:nvPr>
            <p:ph idx="1" type="body"/>
          </p:nvPr>
        </p:nvSpPr>
        <p:spPr>
          <a:xfrm>
            <a:off x="1556175" y="742950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en-US" sz="2400"/>
              <a:t> 字串應用</a:t>
            </a:r>
            <a:endParaRPr b="1"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b="1"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5" name="Google Shape;115;p15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16" name="Google Shape;116;p15"/>
          <p:cNvGraphicFramePr/>
          <p:nvPr/>
        </p:nvGraphicFramePr>
        <p:xfrm>
          <a:off x="2076975" y="307598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{5FF6C257-ECA1-4A2A-A9E0-478E85C205E6}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X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m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a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9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9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a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m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X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</a:tr>
            </a:tbl>
          </a:graphicData>
        </a:graphic>
      </p:graphicFrame>
      <p:sp>
        <p:nvSpPr>
          <p:cNvPr id="117" name="Google Shape;117;p15"/>
          <p:cNvSpPr/>
          <p:nvPr/>
        </p:nvSpPr>
        <p:spPr>
          <a:xfrm>
            <a:off x="2076975" y="3654655"/>
            <a:ext cx="2775119" cy="307777"/>
          </a:xfrm>
          <a:prstGeom prst="rect">
            <a:avLst/>
          </a:prstGeom>
          <a:noFill/>
          <a:ln cap="flat" cmpd="sng" w="9525">
            <a:solidFill>
              <a:srgbClr val="D073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back_str[ </a:t>
            </a:r>
            <a:r>
              <a:rPr b="1" i="0" lang="en-US" sz="1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0</a:t>
            </a:r>
            <a:r>
              <a:rPr b="1" i="0" lang="en-US" sz="14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] = str[ (10 - 1) - </a:t>
            </a:r>
            <a:r>
              <a:rPr b="1" i="0" lang="en-US" sz="1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0</a:t>
            </a:r>
            <a:r>
              <a:rPr b="1" i="0" lang="en-US" sz="14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]</a:t>
            </a:r>
            <a:endParaRPr/>
          </a:p>
        </p:txBody>
      </p:sp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8800" y="1522001"/>
            <a:ext cx="3804175" cy="923729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9" name="Google Shape;119;p15"/>
          <p:cNvSpPr/>
          <p:nvPr/>
        </p:nvSpPr>
        <p:spPr>
          <a:xfrm>
            <a:off x="2076975" y="2445730"/>
            <a:ext cx="1454244" cy="523220"/>
          </a:xfrm>
          <a:prstGeom prst="rect">
            <a:avLst/>
          </a:prstGeom>
          <a:noFill/>
          <a:ln cap="flat" cmpd="sng" w="9525">
            <a:solidFill>
              <a:srgbClr val="D073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字串 </a:t>
            </a:r>
            <a:r>
              <a:rPr b="1" i="0" lang="en-US" sz="14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str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str length = 10</a:t>
            </a:r>
            <a:endParaRPr b="1" i="0" sz="1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0" name="Google Shape;120;p15"/>
          <p:cNvGraphicFramePr/>
          <p:nvPr/>
        </p:nvGraphicFramePr>
        <p:xfrm>
          <a:off x="2076975" y="40337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{5FF6C257-ECA1-4A2A-A9E0-478E85C205E6}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X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D5E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